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721" r:id="rId5"/>
  </p:sldMasterIdLst>
  <p:notesMasterIdLst>
    <p:notesMasterId r:id="rId42"/>
  </p:notesMasterIdLst>
  <p:sldIdLst>
    <p:sldId id="403" r:id="rId6"/>
    <p:sldId id="421" r:id="rId7"/>
    <p:sldId id="138238" r:id="rId8"/>
    <p:sldId id="438" r:id="rId9"/>
    <p:sldId id="439" r:id="rId10"/>
    <p:sldId id="261" r:id="rId11"/>
    <p:sldId id="262" r:id="rId12"/>
    <p:sldId id="263" r:id="rId13"/>
    <p:sldId id="264" r:id="rId14"/>
    <p:sldId id="265" r:id="rId15"/>
    <p:sldId id="266" r:id="rId16"/>
    <p:sldId id="256" r:id="rId17"/>
    <p:sldId id="270" r:id="rId18"/>
    <p:sldId id="442" r:id="rId19"/>
    <p:sldId id="398" r:id="rId20"/>
    <p:sldId id="357" r:id="rId21"/>
    <p:sldId id="399" r:id="rId22"/>
    <p:sldId id="416" r:id="rId23"/>
    <p:sldId id="138228" r:id="rId24"/>
    <p:sldId id="448" r:id="rId25"/>
    <p:sldId id="138227" r:id="rId26"/>
    <p:sldId id="138229" r:id="rId27"/>
    <p:sldId id="138230" r:id="rId28"/>
    <p:sldId id="138231" r:id="rId29"/>
    <p:sldId id="138232" r:id="rId30"/>
    <p:sldId id="413" r:id="rId31"/>
    <p:sldId id="450" r:id="rId32"/>
    <p:sldId id="138233" r:id="rId33"/>
    <p:sldId id="447" r:id="rId34"/>
    <p:sldId id="449" r:id="rId35"/>
    <p:sldId id="138217" r:id="rId36"/>
    <p:sldId id="138222" r:id="rId37"/>
    <p:sldId id="138223" r:id="rId38"/>
    <p:sldId id="138224" r:id="rId39"/>
    <p:sldId id="138225" r:id="rId40"/>
    <p:sldId id="138226"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11F522-59B5-2B75-AFBF-C783537C658E}" name="Bies, Jenn" initials="BJ" userId="S::jenn.bies@portofportland.com::53b90ff8-df12-484d-99c8-673a0d6573a0" providerId="AD"/>
  <p188:author id="{3A24F43C-8A0F-3149-9EE7-887066A52C8F}" name="Blair, Chris" initials="" userId="S::Chris.Blair@portofportland.com::3eb373b9-fd62-474f-abf9-5b832c8d7987" providerId="AD"/>
  <p188:author id="{887DD141-8B88-5624-57D2-37320B54DC04}" name="Hollis, Michelle" initials="HM" userId="S::michelle.hollis@portofportland.com::21fa60d4-d62b-46e2-bb9a-c916a3da0205" providerId="AD"/>
  <p188:author id="{4AE19C65-B2CE-70B4-1422-DD2785145528}" name="Cameron Modjeski" initials="CM" userId="S::cmodjeski@ricondo.com::504ad2d3-a710-43cf-8970-1e5c3b038801" providerId="AD"/>
  <p188:author id="{35CDF26D-6954-C183-BB80-DB97A93E7A06}" name="Reyes, June" initials="RJ" userId="S::june.reyes@portofportland.com::0ae6d718-4e49-4b23-8b0f-9ab243febd55" providerId="AD"/>
  <p188:author id="{CD68B578-BC5E-F2CF-6B8D-5C79E0BED808}" name="Broderick, Jeff" initials="" userId="S::Jeff.Broderick@portofportland.com::555697ff-4047-43c2-a1d8-37847079fa21" providerId="AD"/>
  <p188:author id="{D73B738D-3093-A375-4D76-BCEEF2230D5E}" name="Phillips, Nikoyia" initials="PN" userId="S::nikoyia.phillips@portofportland.com::a7b00f51-5461-4f32-803e-20b6d7a87187" providerId="AD"/>
  <p188:author id="{A066AAA6-00E2-B141-6D3D-D7AFEC536F81}" name="Andres, Jonathan" initials="JA" userId="S::Jonathan.Andres@portofportland.com::3553645c-7e83-458a-8bb6-68de2dbe2014" providerId="AD"/>
  <p188:author id="{F12112C0-63C2-39DA-0BBE-41D1D5E5C991}" name="Walker, Symeon (VanderHouwen)" initials="WS" userId="S::n-symeon.walker@portofportland.com::68ade4f9-7ca2-44d5-b7b5-159e15107b92" providerId="AD"/>
  <p188:author id="{D154E0C0-69F1-FBEF-FC51-A0E5E275B9E1}" name="Gilman Holm, Maggie" initials="GM" userId="S::maggie.gilmanholm@portofportland.com::bca3bd02-a9f6-4662-ac67-88256abaf794" providerId="AD"/>
  <p188:author id="{E4255BD2-E5B2-E98E-9996-61823B98CF5A}" name="Bies, Jenn" initials="" userId="S::Jenn.Bies@portofportland.com::53b90ff8-df12-484d-99c8-673a0d6573a0" providerId="AD"/>
  <p188:author id="{A48E81DF-3D6B-2309-C5DC-D194E58D2108}" name="Phillips, Nikoyia" initials="" userId="S::Nikoyia.Phillips@portofportland.com::a7b00f51-5461-4f32-803e-20b6d7a87187" providerId="AD"/>
  <p188:author id="{393E01E0-62A7-AE5E-5F19-C201BE3D8285}" name="Reyes, June" initials="JR" userId="S::June.Reyes@portofportland.com::0ae6d718-4e49-4b23-8b0f-9ab243febd55" providerId="AD"/>
  <p188:author id="{060628EA-6508-CACA-42A8-9CD05458AA1C}" name="Simonds, Kama" initials="SK" userId="S::kama.simonds@portofportland.com::4c5f8d90-5aa7-4345-aa22-e74ef95c5d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AA8"/>
    <a:srgbClr val="F3F9FC"/>
    <a:srgbClr val="E7EBF1"/>
    <a:srgbClr val="202E61"/>
    <a:srgbClr val="FFFF99"/>
    <a:srgbClr val="CBD4E1"/>
    <a:srgbClr val="DDF7FF"/>
    <a:srgbClr val="4AC5F6"/>
    <a:srgbClr val="F89A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42C2A-0466-462F-BCF1-6852D08FC228}" v="1" dt="2025-11-04T17:42:20.257"/>
    <p1510:client id="{821055A3-E8E5-48A7-A9B0-BAA73C71F327}" v="1" dt="2025-11-04T19:30:13.735"/>
    <p1510:client id="{9493F3B1-A9C1-4C6B-B4E9-E2B2E48448C9}" v="76" dt="2025-11-04T14:27:16.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Poppins Medium" pitchFamily="2" charset="77"/>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Poppins Medium" pitchFamily="2" charset="77"/>
              </a:defRPr>
            </a:lvl1pPr>
          </a:lstStyle>
          <a:p>
            <a:fld id="{9EADECAD-798B-7A47-900F-6FADC7F3490E}" type="datetimeFigureOut">
              <a:rPr lang="en-US" smtClean="0"/>
              <a:pPr/>
              <a:t>7/16/2026</a:t>
            </a:fld>
            <a:endParaRPr lang="en-US"/>
          </a:p>
        </p:txBody>
      </p:sp>
      <p:sp>
        <p:nvSpPr>
          <p:cNvPr id="4" name="Slide Image Placeholder 3"/>
          <p:cNvSpPr>
            <a:spLocks noGrp="1" noRot="1" noChangeAspect="1"/>
          </p:cNvSpPr>
          <p:nvPr>
            <p:ph type="sldImg" idx="2"/>
          </p:nvPr>
        </p:nvSpPr>
        <p:spPr>
          <a:xfrm>
            <a:off x="717550" y="466725"/>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3945301"/>
            <a:ext cx="5608320" cy="418904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Poppins Medium" pitchFamily="2" charset="77"/>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Poppins Medium" pitchFamily="2" charset="77"/>
              </a:defRPr>
            </a:lvl1pPr>
          </a:lstStyle>
          <a:p>
            <a:fld id="{556FA012-CFF5-5D40-A2B9-6B3A10E33573}" type="slidenum">
              <a:rPr lang="en-US" smtClean="0"/>
              <a:pPr/>
              <a:t>‹#›</a:t>
            </a:fld>
            <a:endParaRPr lang="en-US"/>
          </a:p>
        </p:txBody>
      </p:sp>
    </p:spTree>
    <p:extLst>
      <p:ext uri="{BB962C8B-B14F-4D97-AF65-F5344CB8AC3E}">
        <p14:creationId xmlns:p14="http://schemas.microsoft.com/office/powerpoint/2010/main" val="1110590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200" b="0" i="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200" b="0" i="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200" b="0" i="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200" b="0" i="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dx2045.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FRANCES</a:t>
            </a:r>
          </a:p>
          <a:p>
            <a:endParaRPr lang="en-US" b="1">
              <a:latin typeface="+mn-lt"/>
            </a:endParaRPr>
          </a:p>
          <a:p>
            <a:r>
              <a:rPr lang="en-US" b="1">
                <a:latin typeface="+mn-lt"/>
              </a:rPr>
              <a:t>SAY: </a:t>
            </a:r>
            <a:r>
              <a:rPr lang="en-US">
                <a:latin typeface="+mn-lt"/>
              </a:rPr>
              <a:t>Hello everyone, Welcome to the Hillsboro Airport Fall Community Forum. Today is Tuesday, November 4</a:t>
            </a:r>
            <a:r>
              <a:rPr lang="en-US" baseline="30000">
                <a:latin typeface="+mn-lt"/>
              </a:rPr>
              <a:t>th</a:t>
            </a:r>
            <a:r>
              <a:rPr lang="en-US">
                <a:latin typeface="+mn-lt"/>
              </a:rPr>
              <a:t> and we will be here at Hidden Creek from around 5p.m. to 7p.m. The online portion of this meeting will end at 6:30p.m.</a:t>
            </a:r>
          </a:p>
          <a:p>
            <a:endParaRPr lang="en-US" b="1">
              <a:latin typeface="+mn-lt"/>
            </a:endParaRPr>
          </a:p>
          <a:p>
            <a:r>
              <a:rPr lang="en-US" b="1">
                <a:latin typeface="+mn-lt"/>
              </a:rPr>
              <a:t>SAY: </a:t>
            </a:r>
            <a:r>
              <a:rPr lang="en-US">
                <a:latin typeface="+mn-lt"/>
              </a:rPr>
              <a:t>My name is Frances Portillo with Portillo Consulting and am today’s facilitator.</a:t>
            </a:r>
          </a:p>
          <a:p>
            <a:endParaRPr lang="en-US">
              <a:latin typeface="+mn-lt"/>
            </a:endParaRPr>
          </a:p>
          <a:p>
            <a:r>
              <a:rPr lang="en-US" b="1">
                <a:latin typeface="+mn-lt"/>
              </a:rPr>
              <a:t>SAY:</a:t>
            </a:r>
            <a:r>
              <a:rPr lang="en-US">
                <a:latin typeface="+mn-lt"/>
              </a:rPr>
              <a:t> [Say a little more about you]</a:t>
            </a:r>
            <a:endParaRPr lang="en-US">
              <a:latin typeface="+mn-lt"/>
              <a:cs typeface="Calibri"/>
            </a:endParaRPr>
          </a:p>
          <a:p>
            <a:endParaRPr lang="en-US">
              <a:latin typeface="+mn-lt"/>
              <a:cs typeface="Calibri"/>
            </a:endParaRPr>
          </a:p>
          <a:p>
            <a:r>
              <a:rPr lang="en-US" b="1">
                <a:latin typeface="+mn-lt"/>
                <a:ea typeface="Calibri" panose="020F0502020204030204" pitchFamily="34" charset="0"/>
                <a:cs typeface="Calibri"/>
              </a:rPr>
              <a:t>SAY: </a:t>
            </a:r>
            <a:r>
              <a:rPr lang="en-US">
                <a:latin typeface="+mn-lt"/>
                <a:ea typeface="Calibri" panose="020F0502020204030204" pitchFamily="34" charset="0"/>
                <a:cs typeface="Calibri"/>
              </a:rPr>
              <a:t>Next slide please. </a:t>
            </a:r>
            <a:endParaRPr lang="en-US" b="1">
              <a:latin typeface="+mn-lt"/>
              <a:ea typeface="Calibri" panose="020F0502020204030204" pitchFamily="34" charset="0"/>
              <a:cs typeface="Arial" panose="020B0604020202020204" pitchFamily="34" charset="0"/>
            </a:endParaRPr>
          </a:p>
          <a:p>
            <a:endParaRPr lang="en-US">
              <a:latin typeface="+mn-lt"/>
            </a:endParaRPr>
          </a:p>
          <a:p>
            <a:endParaRPr lang="en-US" b="1">
              <a:latin typeface="+mn-lt"/>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1</a:t>
            </a:fld>
            <a:endParaRPr lang="en-US"/>
          </a:p>
        </p:txBody>
      </p:sp>
    </p:spTree>
    <p:extLst>
      <p:ext uri="{BB962C8B-B14F-4D97-AF65-F5344CB8AC3E}">
        <p14:creationId xmlns:p14="http://schemas.microsoft.com/office/powerpoint/2010/main" val="2463677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9bef57d168_2_1: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
        <p:nvSpPr>
          <p:cNvPr id="164" name="Google Shape;164;g39bef57d168_2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982df88c4c_0_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982df88c4c_0_40:notes"/>
          <p:cNvSpPr txBox="1">
            <a:spLocks noGrp="1"/>
          </p:cNvSpPr>
          <p:nvPr>
            <p:ph type="body" idx="1"/>
          </p:nvPr>
        </p:nvSpPr>
        <p:spPr>
          <a:xfrm>
            <a:off x="595599" y="4299585"/>
            <a:ext cx="5819202" cy="3660610"/>
          </a:xfrm>
          <a:prstGeom prst="rect">
            <a:avLst/>
          </a:prstGeom>
        </p:spPr>
        <p:txBody>
          <a:bodyPr spcFirstLastPara="1" wrap="square" lIns="93162" tIns="46568" rIns="93162" bIns="46568" anchor="t" anchorCtr="0">
            <a:noAutofit/>
          </a:bodyPr>
          <a:lstStyle/>
          <a:p>
            <a:pPr>
              <a:lnSpc>
                <a:spcPct val="115000"/>
              </a:lnSpc>
              <a:spcBef>
                <a:spcPts val="1223"/>
              </a:spcBef>
            </a:pPr>
            <a:r>
              <a:rPr lang="en-US"/>
              <a:t>Elizabeth: </a:t>
            </a:r>
            <a:endParaRPr/>
          </a:p>
          <a:p>
            <a:r>
              <a:rPr lang="en-US"/>
              <a:t>In 2024, Greater Than was selected to be part of the Avenida Diez Equitable Development project Team with the City of Hillsboro. The project focuses on creating strategies to benefit the existing community and prevent displacement. </a:t>
            </a:r>
            <a:endParaRPr/>
          </a:p>
          <a:p>
            <a:endParaRPr/>
          </a:p>
          <a:p>
            <a:r>
              <a:rPr lang="en-US"/>
              <a:t>We have led community engagement efforts for the Community Advisory Committee and recruited families from Lincoln Street ES to be part of this group. Part of our role is helping to facilitate monthly meetings of the CAC and convening focus groups to give input on the project’s goals and progress. </a:t>
            </a:r>
            <a:endParaRPr/>
          </a:p>
          <a:p>
            <a:pPr>
              <a:lnSpc>
                <a:spcPct val="115000"/>
              </a:lnSpc>
              <a:spcBef>
                <a:spcPts val="1223"/>
              </a:spcBef>
            </a:pPr>
            <a:r>
              <a:rPr lang="en-US"/>
              <a:t>Jessica: </a:t>
            </a:r>
            <a:endParaRPr/>
          </a:p>
          <a:p>
            <a:pPr>
              <a:lnSpc>
                <a:spcPct val="115000"/>
              </a:lnSpc>
              <a:spcBef>
                <a:spcPts val="1223"/>
              </a:spcBef>
            </a:pPr>
            <a:r>
              <a:rPr lang="en-US"/>
              <a:t>We are grateful for this partnership with the Port of Portland and the Hillsboro Airport. This forum is an important step for us as we are actively expanding and growing our Community Advocacy and Equitable Redevelopment work in Hillsboro. Our goal is to equip and support families to lead advocacy efforts that address systemic barriers impacting their children’s education and well-being. As an education-focused organization, we understand that what happens outside the classroom, such as unsafe streets, displacement, and environmental harm, profoundly affects a child’s ability to learn and thrive in school. </a:t>
            </a:r>
            <a:endParaRPr/>
          </a:p>
          <a:p>
            <a:pPr>
              <a:lnSpc>
                <a:spcPct val="115000"/>
              </a:lnSpc>
              <a:spcBef>
                <a:spcPts val="1223"/>
              </a:spcBef>
              <a:buClr>
                <a:schemeClr val="dk1"/>
              </a:buClr>
              <a:buSzPts val="1100"/>
            </a:pPr>
            <a:r>
              <a:rPr lang="en-US"/>
              <a:t>Thank you. </a:t>
            </a:r>
            <a:endParaRPr/>
          </a:p>
          <a:p>
            <a:endParaRPr/>
          </a:p>
        </p:txBody>
      </p:sp>
      <p:sp>
        <p:nvSpPr>
          <p:cNvPr id="170" name="Google Shape;170;g3982df88c4c_0_4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FA012-CFF5-5D40-A2B9-6B3A10E33573}" type="slidenum">
              <a:rPr lang="en-US" smtClean="0"/>
              <a:pPr/>
              <a:t>12</a:t>
            </a:fld>
            <a:endParaRPr lang="en-US"/>
          </a:p>
        </p:txBody>
      </p:sp>
    </p:spTree>
    <p:extLst>
      <p:ext uri="{BB962C8B-B14F-4D97-AF65-F5344CB8AC3E}">
        <p14:creationId xmlns:p14="http://schemas.microsoft.com/office/powerpoint/2010/main" val="231611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FA012-CFF5-5D40-A2B9-6B3A10E33573}" type="slidenum">
              <a:rPr lang="en-US" smtClean="0"/>
              <a:pPr/>
              <a:t>13</a:t>
            </a:fld>
            <a:endParaRPr lang="en-US"/>
          </a:p>
        </p:txBody>
      </p:sp>
    </p:spTree>
    <p:extLst>
      <p:ext uri="{BB962C8B-B14F-4D97-AF65-F5344CB8AC3E}">
        <p14:creationId xmlns:p14="http://schemas.microsoft.com/office/powerpoint/2010/main" val="729864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latin typeface="+mn-lt"/>
              </a:rPr>
              <a:t>Frances</a:t>
            </a:r>
          </a:p>
          <a:p>
            <a:pPr defTabSz="931774">
              <a:defRPr/>
            </a:pPr>
            <a:endParaRPr lang="en-US">
              <a:latin typeface="+mn-lt"/>
            </a:endParaRPr>
          </a:p>
          <a:p>
            <a:pPr defTabSz="931774">
              <a:defRPr/>
            </a:pPr>
            <a:r>
              <a:rPr lang="en-US">
                <a:latin typeface="+mn-lt"/>
              </a:rPr>
              <a:t>SAY: Thank you to our community sponsors. </a:t>
            </a:r>
          </a:p>
          <a:p>
            <a:pPr defTabSz="931774">
              <a:defRPr/>
            </a:pPr>
            <a:endParaRPr lang="en-US">
              <a:latin typeface="+mn-lt"/>
            </a:endParaRPr>
          </a:p>
          <a:p>
            <a:r>
              <a:rPr lang="en-US">
                <a:latin typeface="+mn-lt"/>
              </a:rPr>
              <a:t>SAY: Now it’s time for an update on Hillsboro Airport.</a:t>
            </a:r>
          </a:p>
          <a:p>
            <a:endParaRPr lang="en-US">
              <a:latin typeface="+mn-lt"/>
            </a:endParaRPr>
          </a:p>
          <a:p>
            <a:r>
              <a:rPr lang="en-US">
                <a:latin typeface="+mn-lt"/>
              </a:rPr>
              <a:t>SAY: To give us some context for the work at Hillsboro Airport, we’ll begin with Nikoyia sharing more about the mission and role of the Port of Portland — whose work goes beyond just managing the Hillsboro airport.</a:t>
            </a:r>
          </a:p>
        </p:txBody>
      </p:sp>
      <p:sp>
        <p:nvSpPr>
          <p:cNvPr id="4" name="Slide Number Placeholder 3"/>
          <p:cNvSpPr>
            <a:spLocks noGrp="1"/>
          </p:cNvSpPr>
          <p:nvPr>
            <p:ph type="sldNum" sz="quarter" idx="5"/>
          </p:nvPr>
        </p:nvSpPr>
        <p:spPr/>
        <p:txBody>
          <a:bodyPr/>
          <a:lstStyle/>
          <a:p>
            <a:fld id="{556FA012-CFF5-5D40-A2B9-6B3A10E33573}" type="slidenum">
              <a:rPr lang="en-US" smtClean="0"/>
              <a:pPr/>
              <a:t>14</a:t>
            </a:fld>
            <a:endParaRPr lang="en-US"/>
          </a:p>
        </p:txBody>
      </p:sp>
    </p:spTree>
    <p:extLst>
      <p:ext uri="{BB962C8B-B14F-4D97-AF65-F5344CB8AC3E}">
        <p14:creationId xmlns:p14="http://schemas.microsoft.com/office/powerpoint/2010/main" val="3545910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solidFill>
                  <a:srgbClr val="000000"/>
                </a:solidFill>
                <a:latin typeface="+mn-lt"/>
              </a:rPr>
              <a:t>Nikoyia</a:t>
            </a:r>
            <a:endParaRPr lang="en-US">
              <a:solidFill>
                <a:srgbClr val="000000"/>
              </a:solidFill>
              <a:latin typeface="+mn-lt"/>
              <a:cs typeface="Poppins Medium" pitchFamily="2" charset="77"/>
            </a:endParaRPr>
          </a:p>
          <a:p>
            <a:pPr algn="l" rtl="0" fontAlgn="base">
              <a:buFont typeface="Arial" panose="020B0604020202020204" pitchFamily="34" charset="0"/>
              <a:buNone/>
            </a:pPr>
            <a:r>
              <a:rPr lang="en-US" b="1">
                <a:latin typeface="+mn-lt"/>
                <a:cs typeface="Poppins Medium"/>
              </a:rPr>
              <a:t>SAY: </a:t>
            </a:r>
            <a:r>
              <a:rPr lang="en-US">
                <a:latin typeface="+mn-lt"/>
                <a:cs typeface="Poppins Medium"/>
              </a:rPr>
              <a:t>The Port of Portland has been around for more than 125 years. It was chartered in 1891 by the Oregon Legislature to build and maintain a navigation channel on the Willamette and Columbia Rivers between Portland and the sea. </a:t>
            </a:r>
          </a:p>
          <a:p>
            <a:pPr algn="l" rtl="0" fontAlgn="base">
              <a:buFont typeface="Arial" panose="020B0604020202020204" pitchFamily="34" charset="0"/>
              <a:buNone/>
            </a:pPr>
            <a:endParaRPr lang="en-US">
              <a:latin typeface="+mn-lt"/>
              <a:cs typeface="Poppins Medium"/>
            </a:endParaRPr>
          </a:p>
          <a:p>
            <a:pPr>
              <a:spcBef>
                <a:spcPct val="0"/>
              </a:spcBef>
            </a:pPr>
            <a:r>
              <a:rPr lang="en-US" b="1">
                <a:latin typeface="+mn-lt"/>
                <a:cs typeface="Poppins Medium"/>
              </a:rPr>
              <a:t>SAY: </a:t>
            </a:r>
            <a:r>
              <a:rPr lang="en-US">
                <a:latin typeface="+mn-lt"/>
                <a:cs typeface="Poppins Medium"/>
              </a:rPr>
              <a:t>Today, </a:t>
            </a:r>
            <a:r>
              <a:rPr lang="en-US" altLang="en-US">
                <a:latin typeface="+mn-lt"/>
                <a:ea typeface="ＭＳ Ｐゴシック" pitchFamily="34" charset="-128"/>
                <a:cs typeface="Arial" pitchFamily="34" charset="0"/>
              </a:rPr>
              <a:t>the Port’s work our work has grown to include 3 airports, 3 working marine terminals and five industrial parks.</a:t>
            </a:r>
          </a:p>
          <a:p>
            <a:pPr algn="l" rtl="0" fontAlgn="base">
              <a:buFont typeface="Arial" panose="020B0604020202020204" pitchFamily="34" charset="0"/>
              <a:buNone/>
            </a:pPr>
            <a:endParaRPr lang="en-US">
              <a:latin typeface="+mn-lt"/>
              <a:cs typeface="Poppins Medium"/>
            </a:endParaRPr>
          </a:p>
          <a:p>
            <a:pPr algn="l" rtl="0" fontAlgn="base">
              <a:buFont typeface="Arial" panose="020B0604020202020204" pitchFamily="34" charset="0"/>
              <a:buNone/>
            </a:pPr>
            <a:r>
              <a:rPr lang="en-US" b="1">
                <a:latin typeface="+mn-lt"/>
                <a:cs typeface="Poppins Medium"/>
              </a:rPr>
              <a:t>SAY: </a:t>
            </a:r>
            <a:r>
              <a:rPr lang="en-US">
                <a:latin typeface="+mn-lt"/>
                <a:cs typeface="Poppins Medium"/>
              </a:rPr>
              <a:t>Through this work, we are an economic engine for our region, creating opportunity for everyone who lives and works here. </a:t>
            </a:r>
          </a:p>
          <a:p>
            <a:pPr algn="l" rtl="0" fontAlgn="base">
              <a:buFont typeface="Arial" panose="020B0604020202020204" pitchFamily="34" charset="0"/>
              <a:buChar char="•"/>
            </a:pPr>
            <a:endParaRPr lang="en-US">
              <a:latin typeface="+mn-lt"/>
              <a:cs typeface="Poppins Medium"/>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15</a:t>
            </a:fld>
            <a:endParaRPr lang="en-US"/>
          </a:p>
        </p:txBody>
      </p:sp>
    </p:spTree>
    <p:extLst>
      <p:ext uri="{BB962C8B-B14F-4D97-AF65-F5344CB8AC3E}">
        <p14:creationId xmlns:p14="http://schemas.microsoft.com/office/powerpoint/2010/main" val="3008333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latin typeface="+mn-lt"/>
                <a:cs typeface="Poppins Medium"/>
              </a:rPr>
              <a:t>Nikoyia</a:t>
            </a:r>
            <a:endParaRPr lang="en-US">
              <a:latin typeface="+mn-lt"/>
              <a:cs typeface="Poppins Medium"/>
            </a:endParaRPr>
          </a:p>
          <a:p>
            <a:pPr algn="l" rtl="0" fontAlgn="base">
              <a:buFont typeface="Arial" panose="020B0604020202020204" pitchFamily="34" charset="0"/>
              <a:buNone/>
            </a:pPr>
            <a:endParaRPr lang="en-US" b="1">
              <a:latin typeface="+mn-lt"/>
              <a:cs typeface="+mn-cs"/>
            </a:endParaRPr>
          </a:p>
          <a:p>
            <a:pPr algn="l" rtl="0" fontAlgn="base">
              <a:buFont typeface="Arial" panose="020B0604020202020204" pitchFamily="34" charset="0"/>
              <a:buNone/>
            </a:pPr>
            <a:r>
              <a:rPr lang="en-US" b="1">
                <a:latin typeface="+mn-lt"/>
                <a:cs typeface="+mn-cs"/>
              </a:rPr>
              <a:t>SAY: </a:t>
            </a:r>
            <a:r>
              <a:rPr lang="en-US">
                <a:latin typeface="+mn-lt"/>
                <a:cs typeface="+mn-cs"/>
              </a:rPr>
              <a:t>This gives you an idea of our property footprint in the Portland Metro.</a:t>
            </a:r>
            <a:endParaRPr lang="en-US" b="1">
              <a:latin typeface="+mn-lt"/>
              <a:cs typeface="+mn-cs"/>
            </a:endParaRPr>
          </a:p>
          <a:p>
            <a:pPr algn="l" rtl="0" fontAlgn="base">
              <a:buFont typeface="Arial" panose="020B0604020202020204" pitchFamily="34" charset="0"/>
              <a:buNone/>
            </a:pPr>
            <a:endParaRPr lang="en-US" b="1">
              <a:latin typeface="+mn-lt"/>
              <a:cs typeface="+mn-cs"/>
            </a:endParaRPr>
          </a:p>
          <a:p>
            <a:pPr algn="l" rtl="0" fontAlgn="base">
              <a:buFont typeface="Arial" panose="020B0604020202020204" pitchFamily="34" charset="0"/>
              <a:buNone/>
            </a:pPr>
            <a:r>
              <a:rPr lang="en-US" b="1">
                <a:latin typeface="+mn-lt"/>
                <a:cs typeface="+mn-cs"/>
              </a:rPr>
              <a:t>SAY: </a:t>
            </a:r>
            <a:r>
              <a:rPr lang="en-US">
                <a:solidFill>
                  <a:srgbClr val="000000"/>
                </a:solidFill>
                <a:latin typeface="+mn-lt"/>
                <a:cs typeface="+mn-cs"/>
              </a:rPr>
              <a:t>Using our resources, our expertise across industries, and our connections and influence, we:​</a:t>
            </a:r>
            <a:endParaRPr lang="en-US">
              <a:solidFill>
                <a:srgbClr val="444444"/>
              </a:solidFill>
              <a:latin typeface="+mn-lt"/>
              <a:cs typeface="+mn-cs"/>
            </a:endParaRPr>
          </a:p>
          <a:p>
            <a:pPr algn="l" rtl="0" fontAlgn="base">
              <a:buFont typeface="Arial" panose="020B0604020202020204" pitchFamily="34" charset="0"/>
              <a:buChar char="•"/>
            </a:pPr>
            <a:r>
              <a:rPr lang="en-US">
                <a:solidFill>
                  <a:srgbClr val="000000"/>
                </a:solidFill>
                <a:latin typeface="+mn-lt"/>
                <a:cs typeface="+mn-cs"/>
              </a:rPr>
              <a:t>create thousands of jobs​</a:t>
            </a:r>
            <a:endParaRPr lang="en-US">
              <a:solidFill>
                <a:srgbClr val="444444"/>
              </a:solidFill>
              <a:latin typeface="+mn-lt"/>
              <a:cs typeface="+mn-cs"/>
            </a:endParaRPr>
          </a:p>
          <a:p>
            <a:pPr algn="l" rtl="0" fontAlgn="base">
              <a:buFont typeface="Arial" panose="020B0604020202020204" pitchFamily="34" charset="0"/>
              <a:buChar char="•"/>
            </a:pPr>
            <a:r>
              <a:rPr lang="en-US">
                <a:solidFill>
                  <a:srgbClr val="000000"/>
                </a:solidFill>
                <a:latin typeface="+mn-lt"/>
                <a:cs typeface="+mn-cs"/>
              </a:rPr>
              <a:t>help local businesses of all sizes grow​</a:t>
            </a:r>
            <a:endParaRPr lang="en-US">
              <a:solidFill>
                <a:srgbClr val="444444"/>
              </a:solidFill>
              <a:latin typeface="+mn-lt"/>
              <a:cs typeface="+mn-cs"/>
            </a:endParaRPr>
          </a:p>
          <a:p>
            <a:pPr algn="l" rtl="0" fontAlgn="base">
              <a:buFont typeface="Arial" panose="020B0604020202020204" pitchFamily="34" charset="0"/>
              <a:buChar char="•"/>
            </a:pPr>
            <a:r>
              <a:rPr lang="en-US">
                <a:solidFill>
                  <a:srgbClr val="000000"/>
                </a:solidFill>
                <a:latin typeface="+mn-lt"/>
                <a:cs typeface="+mn-cs"/>
              </a:rPr>
              <a:t>and help attract more quality employers to the state​</a:t>
            </a:r>
          </a:p>
          <a:p>
            <a:pPr algn="l" rtl="0" fontAlgn="base">
              <a:buFont typeface="Arial" panose="020B0604020202020204" pitchFamily="34" charset="0"/>
              <a:buChar char="•"/>
            </a:pPr>
            <a:endParaRPr lang="en-US">
              <a:solidFill>
                <a:srgbClr val="000000"/>
              </a:solidFill>
              <a:latin typeface="+mn-lt"/>
              <a:cs typeface="+mn-cs"/>
            </a:endParaRPr>
          </a:p>
          <a:p>
            <a:pPr algn="l" rtl="0" fontAlgn="base">
              <a:buFont typeface="Arial" panose="020B0604020202020204" pitchFamily="34" charset="0"/>
              <a:buNone/>
            </a:pPr>
            <a:r>
              <a:rPr lang="en-US" b="1">
                <a:solidFill>
                  <a:srgbClr val="000000"/>
                </a:solidFill>
                <a:latin typeface="+mn-lt"/>
                <a:cs typeface="+mn-cs"/>
              </a:rPr>
              <a:t>SAY: </a:t>
            </a:r>
            <a:r>
              <a:rPr lang="en-US">
                <a:solidFill>
                  <a:srgbClr val="000000"/>
                </a:solidFill>
                <a:latin typeface="+mn-lt"/>
                <a:cs typeface="+mn-cs"/>
              </a:rPr>
              <a:t>I’ll pass it to Steve to provide more details on Hillsboro Airport.</a:t>
            </a:r>
            <a:endParaRPr lang="en-US" b="1">
              <a:latin typeface="+mn-lt"/>
              <a:cs typeface="+mn-cs"/>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16</a:t>
            </a:fld>
            <a:endParaRPr lang="en-US"/>
          </a:p>
        </p:txBody>
      </p:sp>
    </p:spTree>
    <p:extLst>
      <p:ext uri="{BB962C8B-B14F-4D97-AF65-F5344CB8AC3E}">
        <p14:creationId xmlns:p14="http://schemas.microsoft.com/office/powerpoint/2010/main" val="1023078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344C1029-B501-C1DE-89A3-2C6888BFA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300">
                <a:solidFill>
                  <a:schemeClr val="tx1"/>
                </a:solidFill>
                <a:latin typeface="Times" panose="02020603050405020304" pitchFamily="18" charset="0"/>
              </a:defRPr>
            </a:lvl1pPr>
            <a:lvl2pPr marL="753831" indent="-287944">
              <a:defRPr sz="3300">
                <a:solidFill>
                  <a:schemeClr val="tx1"/>
                </a:solidFill>
                <a:latin typeface="Times" panose="02020603050405020304" pitchFamily="18" charset="0"/>
              </a:defRPr>
            </a:lvl2pPr>
            <a:lvl3pPr marL="1159865" indent="-229708">
              <a:defRPr sz="3300">
                <a:solidFill>
                  <a:schemeClr val="tx1"/>
                </a:solidFill>
                <a:latin typeface="Times" panose="02020603050405020304" pitchFamily="18" charset="0"/>
              </a:defRPr>
            </a:lvl3pPr>
            <a:lvl4pPr marL="1625751" indent="-229708">
              <a:defRPr sz="3300">
                <a:solidFill>
                  <a:schemeClr val="tx1"/>
                </a:solidFill>
                <a:latin typeface="Times" panose="02020603050405020304" pitchFamily="18" charset="0"/>
              </a:defRPr>
            </a:lvl4pPr>
            <a:lvl5pPr marL="2090020" indent="-229708">
              <a:defRPr sz="3300">
                <a:solidFill>
                  <a:schemeClr val="tx1"/>
                </a:solidFill>
                <a:latin typeface="Times" panose="02020603050405020304" pitchFamily="18" charset="0"/>
              </a:defRPr>
            </a:lvl5pPr>
            <a:lvl6pPr marL="2555907" indent="-229708" eaLnBrk="0" fontAlgn="base" hangingPunct="0">
              <a:spcBef>
                <a:spcPct val="0"/>
              </a:spcBef>
              <a:spcAft>
                <a:spcPct val="0"/>
              </a:spcAft>
              <a:defRPr sz="3300">
                <a:solidFill>
                  <a:schemeClr val="tx1"/>
                </a:solidFill>
                <a:latin typeface="Times" panose="02020603050405020304" pitchFamily="18" charset="0"/>
              </a:defRPr>
            </a:lvl6pPr>
            <a:lvl7pPr marL="3021794" indent="-229708" eaLnBrk="0" fontAlgn="base" hangingPunct="0">
              <a:spcBef>
                <a:spcPct val="0"/>
              </a:spcBef>
              <a:spcAft>
                <a:spcPct val="0"/>
              </a:spcAft>
              <a:defRPr sz="3300">
                <a:solidFill>
                  <a:schemeClr val="tx1"/>
                </a:solidFill>
                <a:latin typeface="Times" panose="02020603050405020304" pitchFamily="18" charset="0"/>
              </a:defRPr>
            </a:lvl7pPr>
            <a:lvl8pPr marL="3487680" indent="-229708" eaLnBrk="0" fontAlgn="base" hangingPunct="0">
              <a:spcBef>
                <a:spcPct val="0"/>
              </a:spcBef>
              <a:spcAft>
                <a:spcPct val="0"/>
              </a:spcAft>
              <a:defRPr sz="3300">
                <a:solidFill>
                  <a:schemeClr val="tx1"/>
                </a:solidFill>
                <a:latin typeface="Times" panose="02020603050405020304" pitchFamily="18" charset="0"/>
              </a:defRPr>
            </a:lvl8pPr>
            <a:lvl9pPr marL="3953567" indent="-229708" eaLnBrk="0" fontAlgn="base" hangingPunct="0">
              <a:spcBef>
                <a:spcPct val="0"/>
              </a:spcBef>
              <a:spcAft>
                <a:spcPct val="0"/>
              </a:spcAft>
              <a:defRPr sz="3300">
                <a:solidFill>
                  <a:schemeClr val="tx1"/>
                </a:solidFill>
                <a:latin typeface="Times" panose="02020603050405020304" pitchFamily="18" charset="0"/>
              </a:defRPr>
            </a:lvl9pPr>
          </a:lstStyle>
          <a:p>
            <a:fld id="{B39A8BDC-C7E6-4EF7-9591-431D1B9DDC6D}" type="slidenum">
              <a:rPr lang="en-US" altLang="en-US" sz="1200"/>
              <a:pPr/>
              <a:t>17</a:t>
            </a:fld>
            <a:endParaRPr lang="en-US" altLang="en-US" sz="1200"/>
          </a:p>
        </p:txBody>
      </p:sp>
      <p:sp>
        <p:nvSpPr>
          <p:cNvPr id="10243" name="Rectangle 2">
            <a:extLst>
              <a:ext uri="{FF2B5EF4-FFF2-40B4-BE49-F238E27FC236}">
                <a16:creationId xmlns:a16="http://schemas.microsoft.com/office/drawing/2014/main" id="{B6612C6A-5EB2-D6C0-FF60-A14D8BB7399E}"/>
              </a:ext>
            </a:extLst>
          </p:cNvPr>
          <p:cNvSpPr>
            <a:spLocks noGrp="1" noRot="1" noChangeAspect="1" noChangeArrowheads="1" noTextEdit="1"/>
          </p:cNvSpPr>
          <p:nvPr>
            <p:ph type="sldImg"/>
          </p:nvPr>
        </p:nvSpPr>
        <p:spPr>
          <a:xfrm>
            <a:off x="873125" y="436563"/>
            <a:ext cx="5264150" cy="2960687"/>
          </a:xfrm>
          <a:solidFill>
            <a:srgbClr val="FFFFFF"/>
          </a:solidFill>
          <a:ln/>
        </p:spPr>
      </p:sp>
      <p:sp>
        <p:nvSpPr>
          <p:cNvPr id="10244" name="Rectangle 3">
            <a:extLst>
              <a:ext uri="{FF2B5EF4-FFF2-40B4-BE49-F238E27FC236}">
                <a16:creationId xmlns:a16="http://schemas.microsoft.com/office/drawing/2014/main" id="{792ED6DE-94EB-6DB9-83CE-5F004823462D}"/>
              </a:ext>
            </a:extLst>
          </p:cNvPr>
          <p:cNvSpPr>
            <a:spLocks noGrp="1" noChangeArrowheads="1"/>
          </p:cNvSpPr>
          <p:nvPr>
            <p:ph type="body" idx="1"/>
          </p:nvPr>
        </p:nvSpPr>
        <p:spPr>
          <a:xfrm>
            <a:off x="701040" y="3650537"/>
            <a:ext cx="5608320" cy="3667544"/>
          </a:xfrm>
          <a:solidFill>
            <a:srgbClr val="FFFFFF"/>
          </a:solidFill>
          <a:ln>
            <a:noFill/>
          </a:ln>
        </p:spPr>
        <p:txBody>
          <a:bodyPr lIns="91428" tIns="45713" rIns="91428" bIns="45713"/>
          <a:lstStyle/>
          <a:p>
            <a:pPr eaLnBrk="1" hangingPunct="1"/>
            <a:r>
              <a:rPr lang="en-US" altLang="en-US" b="1">
                <a:latin typeface="+mn-lt"/>
              </a:rPr>
              <a:t>Steve</a:t>
            </a:r>
          </a:p>
          <a:p>
            <a:pPr eaLnBrk="1" hangingPunct="1"/>
            <a:endParaRPr lang="en-US" altLang="en-US" b="1">
              <a:latin typeface="+mn-lt"/>
            </a:endParaRPr>
          </a:p>
          <a:p>
            <a:pPr defTabSz="931774">
              <a:defRPr/>
            </a:pPr>
            <a:r>
              <a:rPr lang="en-US" altLang="en-US" b="1">
                <a:latin typeface="+mn-lt"/>
                <a:cs typeface="+mn-cs"/>
              </a:rPr>
              <a:t>SAY: </a:t>
            </a:r>
            <a:r>
              <a:rPr lang="en-US" altLang="en-US">
                <a:latin typeface="+mn-lt"/>
                <a:cs typeface="+mn-cs"/>
              </a:rPr>
              <a:t>My name is Steve Nagy, Director of Airport Operations.</a:t>
            </a:r>
          </a:p>
          <a:p>
            <a:pPr defTabSz="931774">
              <a:defRPr/>
            </a:pPr>
            <a:endParaRPr lang="en-US" altLang="en-US" b="1">
              <a:latin typeface="+mn-lt"/>
            </a:endParaRPr>
          </a:p>
          <a:p>
            <a:pPr eaLnBrk="1" hangingPunct="1"/>
            <a:r>
              <a:rPr lang="en-US" altLang="en-US" b="1">
                <a:latin typeface="+mn-lt"/>
              </a:rPr>
              <a:t>SAY: </a:t>
            </a:r>
            <a:r>
              <a:rPr lang="en-US" altLang="en-US">
                <a:latin typeface="+mn-lt"/>
              </a:rPr>
              <a:t>Hillsboro Airport is a general aviation airport, which means it does not have scheduled </a:t>
            </a:r>
          </a:p>
          <a:p>
            <a:pPr eaLnBrk="1" hangingPunct="1"/>
            <a:endParaRPr lang="en-US" altLang="en-US">
              <a:latin typeface="+mn-lt"/>
            </a:endParaRPr>
          </a:p>
          <a:p>
            <a:pPr eaLnBrk="1" hangingPunct="1"/>
            <a:r>
              <a:rPr lang="en-US" altLang="en-US" b="1">
                <a:latin typeface="+mn-lt"/>
              </a:rPr>
              <a:t>SAY:</a:t>
            </a:r>
            <a:r>
              <a:rPr lang="en-US" altLang="en-US">
                <a:latin typeface="+mn-lt"/>
              </a:rPr>
              <a:t> It is the second busiest airport in Oregon and spans about 965 acres.</a:t>
            </a:r>
          </a:p>
          <a:p>
            <a:pPr eaLnBrk="1" hangingPunct="1"/>
            <a:endParaRPr lang="en-US" altLang="en-US">
              <a:latin typeface="+mn-lt"/>
            </a:endParaRPr>
          </a:p>
          <a:p>
            <a:pPr eaLnBrk="1" hangingPunct="1"/>
            <a:r>
              <a:rPr lang="en-US" altLang="en-US" b="1">
                <a:latin typeface="+mn-lt"/>
              </a:rPr>
              <a:t>SAY: </a:t>
            </a:r>
            <a:r>
              <a:rPr lang="en-US" altLang="en-US">
                <a:latin typeface="+mn-lt"/>
              </a:rPr>
              <a:t>In 2023, it had over 180,000 takeoffs and landings combined, which are also called operations.</a:t>
            </a:r>
          </a:p>
          <a:p>
            <a:pPr eaLnBrk="1" hangingPunct="1"/>
            <a:endParaRPr lang="en-US">
              <a:latin typeface="+mn-lt"/>
            </a:endParaRPr>
          </a:p>
          <a:p>
            <a:pPr eaLnBrk="1" hangingPunct="1"/>
            <a:r>
              <a:rPr lang="en-US" b="1">
                <a:latin typeface="+mn-lt"/>
              </a:rPr>
              <a:t>SAY: </a:t>
            </a:r>
            <a:r>
              <a:rPr lang="en-US">
                <a:latin typeface="+mn-lt"/>
              </a:rPr>
              <a:t>We have over 350 based aircraft that are regularly stored at the airport, including more than 40 business jets</a:t>
            </a:r>
          </a:p>
          <a:p>
            <a:pPr eaLnBrk="1" hangingPunct="1"/>
            <a:endParaRPr lang="en-US">
              <a:latin typeface="+mn-lt"/>
            </a:endParaRPr>
          </a:p>
          <a:p>
            <a:pPr eaLnBrk="1" hangingPunct="1"/>
            <a:r>
              <a:rPr lang="en-US" b="1">
                <a:latin typeface="+mn-lt"/>
              </a:rPr>
              <a:t>SAY: </a:t>
            </a:r>
            <a:r>
              <a:rPr lang="en-US">
                <a:latin typeface="+mn-lt"/>
              </a:rPr>
              <a:t>There are also about 20 on-airport businesses that I will talk about on our next slide.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latin typeface="+mn-lt"/>
              </a:rPr>
              <a:t>Steve</a:t>
            </a:r>
          </a:p>
          <a:p>
            <a:pPr defTabSz="931774">
              <a:defRPr/>
            </a:pPr>
            <a:endParaRPr lang="en-US">
              <a:solidFill>
                <a:srgbClr val="000000"/>
              </a:solidFill>
              <a:latin typeface="+mn-lt"/>
            </a:endParaRPr>
          </a:p>
          <a:p>
            <a:pPr defTabSz="931774">
              <a:defRPr/>
            </a:pPr>
            <a:r>
              <a:rPr lang="en-US" b="1">
                <a:solidFill>
                  <a:srgbClr val="000000"/>
                </a:solidFill>
                <a:latin typeface="+mn-lt"/>
              </a:rPr>
              <a:t>SAY: </a:t>
            </a:r>
            <a:r>
              <a:rPr lang="en-US">
                <a:solidFill>
                  <a:srgbClr val="000000"/>
                </a:solidFill>
                <a:latin typeface="+mn-lt"/>
              </a:rPr>
              <a:t>There are approximately 20 on-airport businesses including:</a:t>
            </a:r>
          </a:p>
          <a:p>
            <a:pPr marL="291179" indent="-291179" defTabSz="931774">
              <a:buFont typeface="Arial" panose="020B0604020202020204" pitchFamily="34" charset="0"/>
              <a:buChar char="•"/>
              <a:defRPr/>
            </a:pPr>
            <a:r>
              <a:rPr lang="en-US">
                <a:solidFill>
                  <a:srgbClr val="000000"/>
                </a:solidFill>
                <a:latin typeface="+mn-lt"/>
              </a:rPr>
              <a:t>3 fixed base operators, which are companies that provide support services for aircraft and their crew such as fueling or space for parking.</a:t>
            </a:r>
          </a:p>
          <a:p>
            <a:pPr marL="291179" indent="-291179" defTabSz="931774">
              <a:buFont typeface="Arial" panose="020B0604020202020204" pitchFamily="34" charset="0"/>
              <a:buChar char="•"/>
              <a:defRPr/>
            </a:pPr>
            <a:r>
              <a:rPr lang="en-US">
                <a:solidFill>
                  <a:srgbClr val="000000"/>
                </a:solidFill>
                <a:latin typeface="+mn-lt"/>
              </a:rPr>
              <a:t>Local corporate flight departments</a:t>
            </a:r>
          </a:p>
          <a:p>
            <a:pPr marL="291179" indent="-291179" defTabSz="931774">
              <a:buFont typeface="Arial" panose="020B0604020202020204" pitchFamily="34" charset="0"/>
              <a:buChar char="•"/>
              <a:defRPr/>
            </a:pPr>
            <a:r>
              <a:rPr lang="en-US">
                <a:solidFill>
                  <a:srgbClr val="000000"/>
                </a:solidFill>
                <a:latin typeface="+mn-lt"/>
              </a:rPr>
              <a:t>Flight training schools; and</a:t>
            </a:r>
          </a:p>
          <a:p>
            <a:pPr marL="291179" indent="-291179" defTabSz="931774">
              <a:buFont typeface="Arial" panose="020B0604020202020204" pitchFamily="34" charset="0"/>
              <a:buChar char="•"/>
              <a:defRPr/>
            </a:pPr>
            <a:r>
              <a:rPr lang="en-US">
                <a:solidFill>
                  <a:srgbClr val="000000"/>
                </a:solidFill>
                <a:latin typeface="+mn-lt"/>
              </a:rPr>
              <a:t>Customs and Border Protection coming soon</a:t>
            </a:r>
          </a:p>
        </p:txBody>
      </p:sp>
      <p:sp>
        <p:nvSpPr>
          <p:cNvPr id="4" name="Slide Number Placeholder 3"/>
          <p:cNvSpPr>
            <a:spLocks noGrp="1"/>
          </p:cNvSpPr>
          <p:nvPr>
            <p:ph type="sldNum" sz="quarter" idx="5"/>
          </p:nvPr>
        </p:nvSpPr>
        <p:spPr/>
        <p:txBody>
          <a:bodyPr/>
          <a:lstStyle/>
          <a:p>
            <a:pPr defTabSz="931774">
              <a:defRPr/>
            </a:pPr>
            <a:fld id="{556FA012-CFF5-5D40-A2B9-6B3A10E33573}" type="slidenum">
              <a:rPr lang="en-US">
                <a:solidFill>
                  <a:prstClr val="black"/>
                </a:solidFill>
              </a:rPr>
              <a:pPr defTabSz="931774">
                <a:defRPr/>
              </a:pPr>
              <a:t>18</a:t>
            </a:fld>
            <a:endParaRPr lang="en-US">
              <a:solidFill>
                <a:prstClr val="black"/>
              </a:solidFill>
            </a:endParaRPr>
          </a:p>
        </p:txBody>
      </p:sp>
    </p:spTree>
    <p:extLst>
      <p:ext uri="{BB962C8B-B14F-4D97-AF65-F5344CB8AC3E}">
        <p14:creationId xmlns:p14="http://schemas.microsoft.com/office/powerpoint/2010/main" val="153306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Steve</a:t>
            </a:r>
          </a:p>
          <a:p>
            <a:endParaRPr lang="en-US" b="1"/>
          </a:p>
          <a:p>
            <a:r>
              <a:rPr lang="en-US"/>
              <a:t>[Intro to covering the business report for Port of Portland focused on Hillsboro Airport]</a:t>
            </a:r>
          </a:p>
        </p:txBody>
      </p:sp>
      <p:sp>
        <p:nvSpPr>
          <p:cNvPr id="4" name="Slide Number Placeholder 3"/>
          <p:cNvSpPr>
            <a:spLocks noGrp="1"/>
          </p:cNvSpPr>
          <p:nvPr>
            <p:ph type="sldNum" sz="quarter" idx="5"/>
          </p:nvPr>
        </p:nvSpPr>
        <p:spPr/>
        <p:txBody>
          <a:bodyPr/>
          <a:lstStyle/>
          <a:p>
            <a:fld id="{556FA012-CFF5-5D40-A2B9-6B3A10E33573}" type="slidenum">
              <a:rPr lang="en-US" smtClean="0"/>
              <a:pPr/>
              <a:t>19</a:t>
            </a:fld>
            <a:endParaRPr lang="en-US"/>
          </a:p>
        </p:txBody>
      </p:sp>
    </p:spTree>
    <p:extLst>
      <p:ext uri="{BB962C8B-B14F-4D97-AF65-F5344CB8AC3E}">
        <p14:creationId xmlns:p14="http://schemas.microsoft.com/office/powerpoint/2010/main" val="293638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latin typeface="+mn-lt"/>
              </a:rPr>
              <a:t>FRANCES </a:t>
            </a:r>
          </a:p>
          <a:p>
            <a:endParaRPr lang="en-US" b="1">
              <a:solidFill>
                <a:srgbClr val="000000"/>
              </a:solidFill>
              <a:latin typeface="+mn-lt"/>
            </a:endParaRPr>
          </a:p>
          <a:p>
            <a:r>
              <a:rPr lang="en-US" b="1">
                <a:solidFill>
                  <a:srgbClr val="000000"/>
                </a:solidFill>
                <a:latin typeface="+mn-lt"/>
              </a:rPr>
              <a:t>SAY: </a:t>
            </a:r>
            <a:r>
              <a:rPr lang="en-US">
                <a:solidFill>
                  <a:srgbClr val="000000"/>
                </a:solidFill>
                <a:latin typeface="+mn-lt"/>
              </a:rPr>
              <a:t>First, let’s take care of some logistics. </a:t>
            </a:r>
            <a:endParaRPr lang="en-US">
              <a:solidFill>
                <a:srgbClr val="444444"/>
              </a:solidFill>
              <a:latin typeface="+mn-lt"/>
            </a:endParaRPr>
          </a:p>
          <a:p>
            <a:pPr marL="174708" indent="-174708">
              <a:buClr>
                <a:srgbClr val="000000"/>
              </a:buClr>
              <a:buSzPts val="1500"/>
              <a:buFont typeface="Arial" panose="020B0604020202020204" pitchFamily="34" charset="0"/>
              <a:buChar char="•"/>
            </a:pPr>
            <a:r>
              <a:rPr lang="en-US">
                <a:solidFill>
                  <a:srgbClr val="000000"/>
                </a:solidFill>
                <a:latin typeface="+mn-lt"/>
              </a:rPr>
              <a:t>The meeting will be recorded for notetaking purposes</a:t>
            </a:r>
          </a:p>
          <a:p>
            <a:pPr marL="174708" indent="-174708">
              <a:buClr>
                <a:srgbClr val="000000"/>
              </a:buClr>
              <a:buSzPts val="1500"/>
              <a:buFont typeface="Arial" panose="020B0604020202020204" pitchFamily="34" charset="0"/>
              <a:buChar char="•"/>
            </a:pPr>
            <a:r>
              <a:rPr lang="en-US">
                <a:solidFill>
                  <a:srgbClr val="000000"/>
                </a:solidFill>
                <a:latin typeface="+mn-lt"/>
              </a:rPr>
              <a:t>Please remember to mute yourself when not speaking.</a:t>
            </a:r>
            <a:r>
              <a:rPr lang="en-US">
                <a:solidFill>
                  <a:srgbClr val="444444"/>
                </a:solidFill>
                <a:latin typeface="+mn-lt"/>
              </a:rPr>
              <a:t>​</a:t>
            </a:r>
          </a:p>
          <a:p>
            <a:pPr marL="174708" indent="-174708" defTabSz="931774">
              <a:buClr>
                <a:srgbClr val="000000"/>
              </a:buClr>
              <a:buSzPts val="1500"/>
              <a:buFont typeface="Arial" panose="020B0604020202020204" pitchFamily="34" charset="0"/>
              <a:buChar char="•"/>
              <a:defRPr/>
            </a:pPr>
            <a:r>
              <a:rPr lang="en-US">
                <a:latin typeface="+mn-lt"/>
              </a:rPr>
              <a:t>For today’s meeting, we have closed captioning and Spanish interpretation available. To access Spanish interpretation, please click on the globe icon at the bottom right of your screen and select “Spanish”. To access closed captioning, click on the ‘CC’ button on the bottom right side of your screen.</a:t>
            </a:r>
            <a:endParaRPr lang="en-US">
              <a:solidFill>
                <a:srgbClr val="444444"/>
              </a:solidFill>
              <a:latin typeface="+mn-lt"/>
            </a:endParaRPr>
          </a:p>
          <a:p>
            <a:pPr marL="174708" indent="-174708" defTabSz="931774">
              <a:buClr>
                <a:srgbClr val="000000"/>
              </a:buClr>
              <a:buSzPts val="1500"/>
              <a:buFont typeface="Arial" panose="020B0604020202020204" pitchFamily="34" charset="0"/>
              <a:buChar char="•"/>
              <a:defRPr/>
            </a:pPr>
            <a:r>
              <a:rPr lang="en-US" b="1">
                <a:solidFill>
                  <a:srgbClr val="000000"/>
                </a:solidFill>
                <a:latin typeface="+mn-lt"/>
              </a:rPr>
              <a:t>Q&amp;A Box: </a:t>
            </a:r>
            <a:r>
              <a:rPr lang="en-US">
                <a:solidFill>
                  <a:srgbClr val="000000"/>
                </a:solidFill>
                <a:latin typeface="+mn-lt"/>
              </a:rPr>
              <a:t>Today, we have the Q&amp;A feature available. We will use this multiple for purposes:</a:t>
            </a:r>
          </a:p>
          <a:p>
            <a:pPr marL="640594" lvl="1" indent="-174708" defTabSz="931774">
              <a:buClr>
                <a:srgbClr val="000000"/>
              </a:buClr>
              <a:buSzPts val="1500"/>
              <a:buFont typeface="Arial" panose="020B0604020202020204" pitchFamily="34" charset="0"/>
              <a:buChar char="•"/>
              <a:defRPr/>
            </a:pPr>
            <a:r>
              <a:rPr lang="en-US">
                <a:solidFill>
                  <a:srgbClr val="000000"/>
                </a:solidFill>
                <a:latin typeface="+mn-lt"/>
              </a:rPr>
              <a:t>Submit a question or comment at any time</a:t>
            </a:r>
          </a:p>
          <a:p>
            <a:pPr marL="640594" lvl="1" indent="-174708" defTabSz="931774">
              <a:buClr>
                <a:srgbClr val="000000"/>
              </a:buClr>
              <a:buSzPts val="1500"/>
              <a:buFont typeface="Arial" panose="020B0604020202020204" pitchFamily="34" charset="0"/>
              <a:buChar char="•"/>
              <a:defRPr/>
            </a:pPr>
            <a:r>
              <a:rPr lang="en-US">
                <a:solidFill>
                  <a:srgbClr val="000000"/>
                </a:solidFill>
                <a:latin typeface="+mn-lt"/>
              </a:rPr>
              <a:t>“Like” or upvote questions from others</a:t>
            </a:r>
          </a:p>
          <a:p>
            <a:pPr marL="640594" lvl="1" indent="-174708" defTabSz="931774">
              <a:buClr>
                <a:srgbClr val="000000"/>
              </a:buClr>
              <a:buSzPts val="1500"/>
              <a:buFont typeface="Arial" panose="020B0604020202020204" pitchFamily="34" charset="0"/>
              <a:buChar char="•"/>
              <a:defRPr/>
            </a:pPr>
            <a:r>
              <a:rPr lang="en-US">
                <a:solidFill>
                  <a:srgbClr val="000000"/>
                </a:solidFill>
                <a:latin typeface="+mn-lt"/>
              </a:rPr>
              <a:t>If you’re interested in providing verbal public comment, add your name into the box and during the Q&amp;A session, you will have 2 minutes for public comment.</a:t>
            </a:r>
          </a:p>
          <a:p>
            <a:pPr marL="640594" lvl="1" indent="-174708" defTabSz="931774">
              <a:buClr>
                <a:srgbClr val="000000"/>
              </a:buClr>
              <a:buSzPts val="1500"/>
              <a:buFont typeface="Arial" panose="020B0604020202020204" pitchFamily="34" charset="0"/>
              <a:buChar char="•"/>
              <a:defRPr/>
            </a:pPr>
            <a:r>
              <a:rPr lang="en-US">
                <a:solidFill>
                  <a:srgbClr val="000000"/>
                </a:solidFill>
                <a:latin typeface="+mn-lt"/>
              </a:rPr>
              <a:t>If you’d like to ask your question verbally, you can also just add your name into the Q&amp;A box</a:t>
            </a:r>
          </a:p>
          <a:p>
            <a:pPr marL="640594" lvl="1" indent="-174708" defTabSz="931774">
              <a:buClr>
                <a:srgbClr val="000000"/>
              </a:buClr>
              <a:buSzPts val="1500"/>
              <a:buFont typeface="Arial" panose="020B0604020202020204" pitchFamily="34" charset="0"/>
              <a:buChar char="•"/>
              <a:defRPr/>
            </a:pPr>
            <a:r>
              <a:rPr lang="en-US">
                <a:solidFill>
                  <a:srgbClr val="000000"/>
                </a:solidFill>
                <a:latin typeface="+mn-lt"/>
              </a:rPr>
              <a:t>If you need tech support, please send a message via the Q&amp;A box</a:t>
            </a:r>
          </a:p>
          <a:p>
            <a:pPr marL="465887" lvl="1" defTabSz="931774">
              <a:buClr>
                <a:srgbClr val="000000"/>
              </a:buClr>
              <a:buSzPts val="1500"/>
              <a:defRPr/>
            </a:pPr>
            <a:endParaRPr lang="en-US">
              <a:latin typeface="+mn-lt"/>
            </a:endParaRPr>
          </a:p>
          <a:p>
            <a:endParaRPr lang="en-US">
              <a:latin typeface="+mn-lt"/>
            </a:endParaRPr>
          </a:p>
          <a:p>
            <a:r>
              <a:rPr lang="en-US" b="1">
                <a:latin typeface="+mn-lt"/>
              </a:rPr>
              <a:t>SAY: </a:t>
            </a:r>
            <a:r>
              <a:rPr lang="en-US">
                <a:latin typeface="+mn-lt"/>
              </a:rPr>
              <a:t>Next slide</a:t>
            </a:r>
            <a:endParaRPr lang="en-US" b="1">
              <a:latin typeface="+mn-lt"/>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2</a:t>
            </a:fld>
            <a:endParaRPr lang="en-US"/>
          </a:p>
        </p:txBody>
      </p:sp>
    </p:spTree>
    <p:extLst>
      <p:ext uri="{BB962C8B-B14F-4D97-AF65-F5344CB8AC3E}">
        <p14:creationId xmlns:p14="http://schemas.microsoft.com/office/powerpoint/2010/main" val="4192636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latin typeface="+mn-lt"/>
              </a:rPr>
              <a:t>Steve</a:t>
            </a:r>
          </a:p>
          <a:p>
            <a:endParaRPr lang="en-US">
              <a:latin typeface="+mn-lt"/>
            </a:endParaRPr>
          </a:p>
          <a:p>
            <a:r>
              <a:rPr lang="en-US" b="1" u="sng">
                <a:latin typeface="+mn-lt"/>
                <a:cs typeface="+mn-cs"/>
              </a:rPr>
              <a:t>Taxiway K Construction</a:t>
            </a:r>
          </a:p>
          <a:p>
            <a:pPr marL="174708" indent="-174708">
              <a:buFont typeface="Arial" panose="020B0604020202020204" pitchFamily="34" charset="0"/>
              <a:buChar char="•"/>
            </a:pPr>
            <a:r>
              <a:rPr lang="en-US">
                <a:latin typeface="+mn-lt"/>
                <a:cs typeface="+mn-cs"/>
              </a:rPr>
              <a:t>Earlier this summer, the Port completed construction of a new </a:t>
            </a:r>
            <a:r>
              <a:rPr lang="en-US" err="1">
                <a:latin typeface="+mn-lt"/>
                <a:cs typeface="+mn-cs"/>
              </a:rPr>
              <a:t>crossfield</a:t>
            </a:r>
            <a:r>
              <a:rPr lang="en-US">
                <a:latin typeface="+mn-lt"/>
                <a:cs typeface="+mn-cs"/>
              </a:rPr>
              <a:t> taxiway at the north end of the airport (known as Taxiway K) . The taxiway was constructed to improve circulation options for aircraft as they taxi on their way to taking off or after landing. The new taxiway also replaces two exiting exits on the primary and training runways.</a:t>
            </a:r>
          </a:p>
          <a:p>
            <a:pPr marL="174708" indent="-174708">
              <a:buFont typeface="Arial" panose="020B0604020202020204" pitchFamily="34" charset="0"/>
              <a:buChar char="•"/>
            </a:pPr>
            <a:r>
              <a:rPr lang="en-US">
                <a:latin typeface="+mn-lt"/>
                <a:cs typeface="+mn-cs"/>
              </a:rPr>
              <a:t>The new Taxiway K allows aircraft to more efficiently get from the west to east sides of the airport with less distance to taxi. This saves time for pilots and a reduces fuel usage by aircraft.</a:t>
            </a:r>
          </a:p>
          <a:p>
            <a:endParaRPr lang="en-US">
              <a:latin typeface="+mn-lt"/>
              <a:cs typeface="+mn-cs"/>
            </a:endParaRPr>
          </a:p>
          <a:p>
            <a:endParaRPr lang="en-US">
              <a:latin typeface="+mn-lt"/>
            </a:endParaRPr>
          </a:p>
          <a:p>
            <a:endParaRPr lang="en-US">
              <a:latin typeface="+mn-lt"/>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20</a:t>
            </a:fld>
            <a:endParaRPr lang="en-US"/>
          </a:p>
        </p:txBody>
      </p:sp>
    </p:spTree>
    <p:extLst>
      <p:ext uri="{BB962C8B-B14F-4D97-AF65-F5344CB8AC3E}">
        <p14:creationId xmlns:p14="http://schemas.microsoft.com/office/powerpoint/2010/main" val="983258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E8DE-4739-143E-98B1-FB65995CF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76E22-AE2F-DD3B-44CD-D02ED91BF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FBB9A-0457-CFC5-E7DC-9DFE9EF820BC}"/>
              </a:ext>
            </a:extLst>
          </p:cNvPr>
          <p:cNvSpPr>
            <a:spLocks noGrp="1"/>
          </p:cNvSpPr>
          <p:nvPr>
            <p:ph type="body" idx="1"/>
          </p:nvPr>
        </p:nvSpPr>
        <p:spPr/>
        <p:txBody>
          <a:bodyPr/>
          <a:lstStyle/>
          <a:p>
            <a:pPr defTabSz="931774">
              <a:defRPr/>
            </a:pPr>
            <a:r>
              <a:rPr lang="en-US" b="1">
                <a:latin typeface="+mn-lt"/>
              </a:rPr>
              <a:t>Steve</a:t>
            </a:r>
          </a:p>
          <a:p>
            <a:endParaRPr lang="en-US">
              <a:latin typeface="+mn-lt"/>
              <a:cs typeface="+mn-cs"/>
            </a:endParaRPr>
          </a:p>
          <a:p>
            <a:r>
              <a:rPr lang="en-US" b="1" u="sng">
                <a:latin typeface="+mn-lt"/>
                <a:cs typeface="+mn-cs"/>
              </a:rPr>
              <a:t>New Air Traffic Control Tower (ATCT) Proposed at HIO</a:t>
            </a:r>
          </a:p>
          <a:p>
            <a:pPr marL="174708" indent="-174708">
              <a:buFont typeface="Arial" panose="020B0604020202020204" pitchFamily="34" charset="0"/>
              <a:buChar char="•"/>
            </a:pPr>
            <a:r>
              <a:rPr lang="en-US">
                <a:latin typeface="+mn-lt"/>
                <a:cs typeface="+mn-cs"/>
              </a:rPr>
              <a:t>At HIO, ATCT is located on the western side of the airport and was completed about 60 years ago. This FAA-staffed facility is outdated with insufficient office space and no longer meets the needs of aviation activity at HIO. In addition, it is difficult to add new modern air traffic management equipment in the existing tower.</a:t>
            </a:r>
          </a:p>
          <a:p>
            <a:pPr marL="174708" indent="-174708">
              <a:buFont typeface="Arial" panose="020B0604020202020204" pitchFamily="34" charset="0"/>
              <a:buChar char="•"/>
            </a:pPr>
            <a:r>
              <a:rPr lang="en-US">
                <a:latin typeface="+mn-lt"/>
                <a:cs typeface="+mn-cs"/>
              </a:rPr>
              <a:t>To address these issues, the FAA has proposed building a new tower west of the existing tower, a project that will be funded by the FAA. The parcel proposed for development is currently vacant. In addition to being a modern facility, the new tower will allow air traffic controllers an improved view of the entire airfield.</a:t>
            </a:r>
          </a:p>
          <a:p>
            <a:pPr marL="174708" indent="-174708">
              <a:buFont typeface="Arial" panose="020B0604020202020204" pitchFamily="34" charset="0"/>
              <a:buChar char="•"/>
            </a:pPr>
            <a:r>
              <a:rPr lang="en-US">
                <a:latin typeface="+mn-lt"/>
                <a:cs typeface="+mn-cs"/>
              </a:rPr>
              <a:t>Currently, the FAA is conducting environmental and stormwater studies of the proposed location and is finalizing design and site plans. Once these are in place, the FAA will move forward with construction. The Port is providing the FAA with needed documentation and other support during the design phase of the project.</a:t>
            </a:r>
          </a:p>
          <a:p>
            <a:pPr marL="174708" indent="-174708">
              <a:buFont typeface="Arial" panose="020B0604020202020204" pitchFamily="34" charset="0"/>
              <a:buChar char="•"/>
            </a:pPr>
            <a:r>
              <a:rPr lang="en-US">
                <a:latin typeface="+mn-lt"/>
                <a:cs typeface="+mn-cs"/>
              </a:rPr>
              <a:t>The FAA does not have a specific timeline for the start of construction or the completion of the new tower, but until a new tower is complete, tested and commissioned, the existing tower will continue to serve HIO.</a:t>
            </a:r>
            <a:endParaRPr lang="en-US">
              <a:latin typeface="+mn-lt"/>
            </a:endParaRPr>
          </a:p>
          <a:p>
            <a:endParaRPr lang="en-US">
              <a:latin typeface="+mn-lt"/>
            </a:endParaRPr>
          </a:p>
        </p:txBody>
      </p:sp>
      <p:sp>
        <p:nvSpPr>
          <p:cNvPr id="4" name="Slide Number Placeholder 3">
            <a:extLst>
              <a:ext uri="{FF2B5EF4-FFF2-40B4-BE49-F238E27FC236}">
                <a16:creationId xmlns:a16="http://schemas.microsoft.com/office/drawing/2014/main" id="{B4BF1B63-57BF-1479-725C-94D3355F265B}"/>
              </a:ext>
            </a:extLst>
          </p:cNvPr>
          <p:cNvSpPr>
            <a:spLocks noGrp="1"/>
          </p:cNvSpPr>
          <p:nvPr>
            <p:ph type="sldNum" sz="quarter" idx="5"/>
          </p:nvPr>
        </p:nvSpPr>
        <p:spPr/>
        <p:txBody>
          <a:bodyPr/>
          <a:lstStyle/>
          <a:p>
            <a:fld id="{556FA012-CFF5-5D40-A2B9-6B3A10E33573}" type="slidenum">
              <a:rPr lang="en-US" smtClean="0"/>
              <a:pPr/>
              <a:t>21</a:t>
            </a:fld>
            <a:endParaRPr lang="en-US"/>
          </a:p>
        </p:txBody>
      </p:sp>
    </p:spTree>
    <p:extLst>
      <p:ext uri="{BB962C8B-B14F-4D97-AF65-F5344CB8AC3E}">
        <p14:creationId xmlns:p14="http://schemas.microsoft.com/office/powerpoint/2010/main" val="3407689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440EC-A01F-F46E-3C00-29FB6FF0B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55CA1-242E-9E31-8E7D-DF227A7B5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1C29E-517D-88DD-8A22-FA0DE2AF207A}"/>
              </a:ext>
            </a:extLst>
          </p:cNvPr>
          <p:cNvSpPr>
            <a:spLocks noGrp="1"/>
          </p:cNvSpPr>
          <p:nvPr>
            <p:ph type="body" idx="1"/>
          </p:nvPr>
        </p:nvSpPr>
        <p:spPr/>
        <p:txBody>
          <a:bodyPr/>
          <a:lstStyle/>
          <a:p>
            <a:pPr defTabSz="931774">
              <a:defRPr/>
            </a:pPr>
            <a:r>
              <a:rPr lang="en-US" b="1">
                <a:latin typeface="+mn-lt"/>
              </a:rPr>
              <a:t>Steve</a:t>
            </a:r>
          </a:p>
          <a:p>
            <a:endParaRPr lang="en-US">
              <a:latin typeface="+mn-lt"/>
              <a:cs typeface="+mn-cs"/>
            </a:endParaRPr>
          </a:p>
          <a:p>
            <a:r>
              <a:rPr lang="en-US" b="1" u="sng">
                <a:latin typeface="+mn-lt"/>
                <a:cs typeface="+mn-cs"/>
              </a:rPr>
              <a:t>New Hangar Development at HIO</a:t>
            </a:r>
          </a:p>
          <a:p>
            <a:r>
              <a:rPr lang="en-US">
                <a:latin typeface="+mn-lt"/>
                <a:cs typeface="+mn-cs"/>
              </a:rPr>
              <a:t>Sky </a:t>
            </a:r>
            <a:r>
              <a:rPr lang="en-US" err="1">
                <a:latin typeface="+mn-lt"/>
                <a:cs typeface="+mn-cs"/>
              </a:rPr>
              <a:t>Harbour</a:t>
            </a:r>
            <a:r>
              <a:rPr lang="en-US">
                <a:latin typeface="+mn-lt"/>
                <a:cs typeface="+mn-cs"/>
              </a:rPr>
              <a:t> is a private company that operates facilities to support business aircraft owners at several airports around the United States. They have entered into land lease negotiations with the Port of Portland for a currently-undeveloped parcel on airport property adjacent to Brookwood Parkway. This area of the airport was designated for future business aviation development in the 2018 Hillsboro Airport Master Plan. </a:t>
            </a:r>
          </a:p>
          <a:p>
            <a:endParaRPr lang="en-US">
              <a:latin typeface="+mn-lt"/>
              <a:cs typeface="+mn-cs"/>
            </a:endParaRPr>
          </a:p>
          <a:p>
            <a:r>
              <a:rPr lang="en-US">
                <a:latin typeface="+mn-lt"/>
                <a:cs typeface="+mn-cs"/>
              </a:rPr>
              <a:t>The company is working with the City of Hillsboro on obtaining development permits and had a public meeting about the project on October 29 . The new development will access NE Brookwood Parkway at the intersection of Brookwood and the entrance to the Hillsboro Public Library. This intersection already has a traffic signal. On the airfield, this development will access the existing taxiway system. </a:t>
            </a:r>
          </a:p>
        </p:txBody>
      </p:sp>
      <p:sp>
        <p:nvSpPr>
          <p:cNvPr id="4" name="Slide Number Placeholder 3">
            <a:extLst>
              <a:ext uri="{FF2B5EF4-FFF2-40B4-BE49-F238E27FC236}">
                <a16:creationId xmlns:a16="http://schemas.microsoft.com/office/drawing/2014/main" id="{35AA53FB-8AF2-8E2A-AA30-D6911EE4EB54}"/>
              </a:ext>
            </a:extLst>
          </p:cNvPr>
          <p:cNvSpPr>
            <a:spLocks noGrp="1"/>
          </p:cNvSpPr>
          <p:nvPr>
            <p:ph type="sldNum" sz="quarter" idx="5"/>
          </p:nvPr>
        </p:nvSpPr>
        <p:spPr/>
        <p:txBody>
          <a:bodyPr/>
          <a:lstStyle/>
          <a:p>
            <a:fld id="{556FA012-CFF5-5D40-A2B9-6B3A10E33573}" type="slidenum">
              <a:rPr lang="en-US" smtClean="0"/>
              <a:pPr/>
              <a:t>22</a:t>
            </a:fld>
            <a:endParaRPr lang="en-US"/>
          </a:p>
        </p:txBody>
      </p:sp>
    </p:spTree>
    <p:extLst>
      <p:ext uri="{BB962C8B-B14F-4D97-AF65-F5344CB8AC3E}">
        <p14:creationId xmlns:p14="http://schemas.microsoft.com/office/powerpoint/2010/main" val="4276209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3684548"/>
            <a:ext cx="5608320" cy="4189049"/>
          </a:xfrm>
        </p:spPr>
        <p:txBody>
          <a:bodyPr/>
          <a:lstStyle/>
          <a:p>
            <a:r>
              <a:rPr lang="en-US" b="1">
                <a:latin typeface="+mn-lt"/>
              </a:rPr>
              <a:t>Steve</a:t>
            </a:r>
          </a:p>
          <a:p>
            <a:endParaRPr lang="en-US" b="1" u="sng">
              <a:latin typeface="+mn-lt"/>
            </a:endParaRPr>
          </a:p>
          <a:p>
            <a:r>
              <a:rPr lang="en-US" b="1" u="sng">
                <a:latin typeface="+mn-lt"/>
              </a:rPr>
              <a:t>Taxiway and Ramp Maintenance and Reconstruction </a:t>
            </a:r>
            <a:endParaRPr lang="en-US">
              <a:latin typeface="+mn-lt"/>
            </a:endParaRPr>
          </a:p>
          <a:p>
            <a:br>
              <a:rPr lang="en-US">
                <a:latin typeface="+mn-lt"/>
                <a:cs typeface="+mn-cs"/>
              </a:rPr>
            </a:br>
            <a:r>
              <a:rPr lang="en-US">
                <a:latin typeface="+mn-lt"/>
                <a:cs typeface="+mn-cs"/>
              </a:rPr>
              <a:t>Pavement management and maintenance is critical for the safe and efficient operation of an airport as busy as HIO. As an airport sponsor, the Port of Portland takes pavement management seriously. Earlier this summer multiple maintenance and repair projects were completed to extend the life of existing pavement or replace pavement that had reached the end of its useful life. The Port maintains a maintenance plan for taxiways, runways, ramps and vehicle service roads.</a:t>
            </a:r>
          </a:p>
          <a:p>
            <a:endParaRPr lang="en-US">
              <a:latin typeface="+mn-lt"/>
              <a:cs typeface="+mn-cs"/>
            </a:endParaRPr>
          </a:p>
          <a:p>
            <a:r>
              <a:rPr lang="en-US">
                <a:latin typeface="+mn-lt"/>
                <a:cs typeface="+mn-cs"/>
              </a:rPr>
              <a:t>To prevent cracks from spreading, Port staff sealed cracks in many locations around HIO. The Port also engaged an outside contractor to sealcoat portions of the ramp near the terminal building and former aircraft fueling facility known as the “mushroom”. </a:t>
            </a:r>
          </a:p>
          <a:p>
            <a:endParaRPr lang="en-US">
              <a:latin typeface="+mn-lt"/>
              <a:cs typeface="+mn-cs"/>
            </a:endParaRPr>
          </a:p>
          <a:p>
            <a:r>
              <a:rPr lang="en-US">
                <a:latin typeface="+mn-lt"/>
                <a:cs typeface="+mn-cs"/>
              </a:rPr>
              <a:t>The Port uses a variety of funds to pay for these projects including Oregon Department of Aviation (ODAV) funds, federal funds and contributions from the Port. These projects ensure that pavement remains useful and in good condition for as long as. </a:t>
            </a:r>
          </a:p>
          <a:p>
            <a:endParaRPr lang="en-US">
              <a:latin typeface="+mn-lt"/>
              <a:cs typeface="+mn-cs"/>
            </a:endParaRPr>
          </a:p>
          <a:p>
            <a:r>
              <a:rPr lang="en-US">
                <a:latin typeface="+mn-lt"/>
                <a:cs typeface="+mn-cs"/>
              </a:rPr>
              <a:t>At a certain point, pavement wears out to the point it needs to be replaced entirely. This was the case with Taxiway B which runs parallel to the crosswind Runway 2-20. During summer 2025  much of Taxiway B was rebuilt and repaved. Reconstructing this taxiway ensures this remains a useable and functional part of the taxiway system for decades to come.</a:t>
            </a:r>
          </a:p>
          <a:p>
            <a:endParaRPr lang="en-US">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23</a:t>
            </a:fld>
            <a:endParaRPr lang="en-US"/>
          </a:p>
        </p:txBody>
      </p:sp>
    </p:spTree>
    <p:extLst>
      <p:ext uri="{BB962C8B-B14F-4D97-AF65-F5344CB8AC3E}">
        <p14:creationId xmlns:p14="http://schemas.microsoft.com/office/powerpoint/2010/main" val="1822374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4D6FD-47A2-BE27-9F4A-5BD33C2AC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D5FDA-8906-C6B9-AF15-A3AE0306B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70C53-2242-D34E-F1CD-6C8739191FF0}"/>
              </a:ext>
            </a:extLst>
          </p:cNvPr>
          <p:cNvSpPr>
            <a:spLocks noGrp="1"/>
          </p:cNvSpPr>
          <p:nvPr>
            <p:ph type="body" idx="1"/>
          </p:nvPr>
        </p:nvSpPr>
        <p:spPr/>
        <p:txBody>
          <a:bodyPr/>
          <a:lstStyle/>
          <a:p>
            <a:r>
              <a:rPr lang="en-US" b="1">
                <a:latin typeface="+mn-lt"/>
              </a:rPr>
              <a:t>Steve</a:t>
            </a:r>
          </a:p>
          <a:p>
            <a:pPr defTabSz="931774">
              <a:defRPr/>
            </a:pPr>
            <a:endParaRPr lang="en-US" b="1" u="sng">
              <a:latin typeface="+mn-lt"/>
              <a:cs typeface="+mn-cs"/>
            </a:endParaRPr>
          </a:p>
          <a:p>
            <a:pPr defTabSz="931774">
              <a:defRPr/>
            </a:pPr>
            <a:r>
              <a:rPr lang="en-US" b="1" u="sng">
                <a:latin typeface="+mn-lt"/>
                <a:cs typeface="+mn-cs"/>
              </a:rPr>
              <a:t>2025 Oregon International Air Show</a:t>
            </a:r>
            <a:endParaRPr lang="en-US" b="1" u="sng">
              <a:latin typeface="+mn-lt"/>
            </a:endParaRPr>
          </a:p>
          <a:p>
            <a:r>
              <a:rPr lang="en-US">
                <a:latin typeface="+mn-lt"/>
                <a:cs typeface="+mn-cs"/>
              </a:rPr>
              <a:t>The 2025 Oregon International Air Show at HIO happened in May of the year. Approximately 48,500 people visited during the event and the air show was supported by over 1000 volunteers. There were civilian and military performances and </a:t>
            </a:r>
            <a:r>
              <a:rPr lang="en-US" err="1">
                <a:latin typeface="+mn-lt"/>
                <a:cs typeface="+mn-cs"/>
              </a:rPr>
              <a:t>ommunity</a:t>
            </a:r>
            <a:r>
              <a:rPr lang="en-US">
                <a:latin typeface="+mn-lt"/>
                <a:cs typeface="+mn-cs"/>
              </a:rPr>
              <a:t> exhibits, including exhibits promoting science, technology, engineering and math (STEM) education and </a:t>
            </a:r>
            <a:r>
              <a:rPr lang="en-US" err="1">
                <a:latin typeface="+mn-lt"/>
                <a:cs typeface="+mn-cs"/>
              </a:rPr>
              <a:t>carreer</a:t>
            </a:r>
            <a:r>
              <a:rPr lang="en-US">
                <a:latin typeface="+mn-lt"/>
                <a:cs typeface="+mn-cs"/>
              </a:rPr>
              <a:t> paths. 2000 third graders and 800 eighth graders from many area schools had the opportunity to attend the event and tour the STEM exhibits. Next year’s show is planned for May 15-15 2026. </a:t>
            </a:r>
          </a:p>
          <a:p>
            <a:endParaRPr lang="en-US">
              <a:latin typeface="+mn-lt"/>
            </a:endParaRPr>
          </a:p>
          <a:p>
            <a:endParaRPr lang="en-US">
              <a:latin typeface="+mn-lt"/>
              <a:cs typeface="Calibri" panose="020F0502020204030204" pitchFamily="34" charset="0"/>
            </a:endParaRPr>
          </a:p>
        </p:txBody>
      </p:sp>
      <p:sp>
        <p:nvSpPr>
          <p:cNvPr id="4" name="Slide Number Placeholder 3">
            <a:extLst>
              <a:ext uri="{FF2B5EF4-FFF2-40B4-BE49-F238E27FC236}">
                <a16:creationId xmlns:a16="http://schemas.microsoft.com/office/drawing/2014/main" id="{F3C26752-2B51-16BB-44CA-EB84CB604859}"/>
              </a:ext>
            </a:extLst>
          </p:cNvPr>
          <p:cNvSpPr>
            <a:spLocks noGrp="1"/>
          </p:cNvSpPr>
          <p:nvPr>
            <p:ph type="sldNum" sz="quarter" idx="5"/>
          </p:nvPr>
        </p:nvSpPr>
        <p:spPr/>
        <p:txBody>
          <a:bodyPr/>
          <a:lstStyle/>
          <a:p>
            <a:fld id="{556FA012-CFF5-5D40-A2B9-6B3A10E33573}" type="slidenum">
              <a:rPr lang="en-US" smtClean="0"/>
              <a:pPr/>
              <a:t>24</a:t>
            </a:fld>
            <a:endParaRPr lang="en-US"/>
          </a:p>
        </p:txBody>
      </p:sp>
    </p:spTree>
    <p:extLst>
      <p:ext uri="{BB962C8B-B14F-4D97-AF65-F5344CB8AC3E}">
        <p14:creationId xmlns:p14="http://schemas.microsoft.com/office/powerpoint/2010/main" val="2963089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98FA3-5496-9E0B-0A1E-9CA994F32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0FECB-9B1D-34AD-ABD4-C3C10DA42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598F8-C1CD-DE92-538C-5A4A6585A758}"/>
              </a:ext>
            </a:extLst>
          </p:cNvPr>
          <p:cNvSpPr>
            <a:spLocks noGrp="1"/>
          </p:cNvSpPr>
          <p:nvPr>
            <p:ph type="body" idx="1"/>
          </p:nvPr>
        </p:nvSpPr>
        <p:spPr/>
        <p:txBody>
          <a:bodyPr/>
          <a:lstStyle/>
          <a:p>
            <a:r>
              <a:rPr lang="en-US" b="1">
                <a:latin typeface="+mn-lt"/>
              </a:rPr>
              <a:t>Steve</a:t>
            </a:r>
          </a:p>
          <a:p>
            <a:pPr defTabSz="931774">
              <a:defRPr/>
            </a:pPr>
            <a:endParaRPr lang="en-US" b="1" u="sng">
              <a:latin typeface="+mn-lt"/>
              <a:cs typeface="+mn-cs"/>
            </a:endParaRPr>
          </a:p>
          <a:p>
            <a:r>
              <a:rPr lang="en-US" b="1" u="sng">
                <a:latin typeface="+mn-lt"/>
                <a:cs typeface="+mn-cs"/>
              </a:rPr>
              <a:t>PDX 2045 Master Plan Update</a:t>
            </a:r>
            <a:endParaRPr lang="en-US">
              <a:latin typeface="+mn-lt"/>
              <a:cs typeface="+mn-cs"/>
            </a:endParaRPr>
          </a:p>
          <a:p>
            <a:r>
              <a:rPr lang="en-US">
                <a:latin typeface="+mn-lt"/>
                <a:cs typeface="+mn-cs"/>
              </a:rPr>
              <a:t>Airports occasionally update their master plans to ensure that forecast future growth can be </a:t>
            </a:r>
            <a:r>
              <a:rPr lang="en-US" err="1">
                <a:latin typeface="+mn-lt"/>
                <a:cs typeface="+mn-cs"/>
              </a:rPr>
              <a:t>accomodated</a:t>
            </a:r>
            <a:r>
              <a:rPr lang="en-US">
                <a:latin typeface="+mn-lt"/>
                <a:cs typeface="+mn-cs"/>
              </a:rPr>
              <a:t>. HIO’s current master plan was finalized in 2018 and the Port engaged with the community as that plan was developed. </a:t>
            </a:r>
          </a:p>
          <a:p>
            <a:r>
              <a:rPr lang="en-US">
                <a:latin typeface="+mn-lt"/>
                <a:cs typeface="+mn-cs"/>
              </a:rPr>
              <a:t>The Port is currently in the midst of this process at PDX as the PDX 2045 Master Plan enters the final phases of development. We rely on public input and community participation to help ensure our plans meet community needs. Visit </a:t>
            </a:r>
            <a:r>
              <a:rPr lang="en-US" u="sng">
                <a:latin typeface="+mn-lt"/>
                <a:cs typeface="+mn-cs"/>
                <a:hlinkClick r:id="rId3"/>
              </a:rPr>
              <a:t>pdx2045.org</a:t>
            </a:r>
            <a:r>
              <a:rPr lang="en-US">
                <a:latin typeface="+mn-lt"/>
                <a:cs typeface="+mn-cs"/>
              </a:rPr>
              <a:t> to learn more about the plan, find opportunities to attend public meetings and events, and provide your input about the future of PDX. </a:t>
            </a:r>
          </a:p>
        </p:txBody>
      </p:sp>
      <p:sp>
        <p:nvSpPr>
          <p:cNvPr id="4" name="Slide Number Placeholder 3">
            <a:extLst>
              <a:ext uri="{FF2B5EF4-FFF2-40B4-BE49-F238E27FC236}">
                <a16:creationId xmlns:a16="http://schemas.microsoft.com/office/drawing/2014/main" id="{35CAB4FA-A61C-1514-28D4-12F7B91EE7D7}"/>
              </a:ext>
            </a:extLst>
          </p:cNvPr>
          <p:cNvSpPr>
            <a:spLocks noGrp="1"/>
          </p:cNvSpPr>
          <p:nvPr>
            <p:ph type="sldNum" sz="quarter" idx="5"/>
          </p:nvPr>
        </p:nvSpPr>
        <p:spPr/>
        <p:txBody>
          <a:bodyPr/>
          <a:lstStyle/>
          <a:p>
            <a:fld id="{556FA012-CFF5-5D40-A2B9-6B3A10E33573}" type="slidenum">
              <a:rPr lang="en-US" smtClean="0"/>
              <a:pPr/>
              <a:t>25</a:t>
            </a:fld>
            <a:endParaRPr lang="en-US"/>
          </a:p>
        </p:txBody>
      </p:sp>
    </p:spTree>
    <p:extLst>
      <p:ext uri="{BB962C8B-B14F-4D97-AF65-F5344CB8AC3E}">
        <p14:creationId xmlns:p14="http://schemas.microsoft.com/office/powerpoint/2010/main" val="3425882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Bridger can relink the QR code so we don’t need to re-print or update here (CHECK)</a:t>
            </a:r>
          </a:p>
        </p:txBody>
      </p:sp>
      <p:sp>
        <p:nvSpPr>
          <p:cNvPr id="4" name="Slide Number Placeholder 3"/>
          <p:cNvSpPr>
            <a:spLocks noGrp="1"/>
          </p:cNvSpPr>
          <p:nvPr>
            <p:ph type="sldNum" sz="quarter" idx="5"/>
          </p:nvPr>
        </p:nvSpPr>
        <p:spPr/>
        <p:txBody>
          <a:bodyPr/>
          <a:lstStyle/>
          <a:p>
            <a:fld id="{556FA012-CFF5-5D40-A2B9-6B3A10E33573}" type="slidenum">
              <a:rPr lang="en-US" smtClean="0"/>
              <a:pPr/>
              <a:t>26</a:t>
            </a:fld>
            <a:endParaRPr lang="en-US"/>
          </a:p>
        </p:txBody>
      </p:sp>
    </p:spTree>
    <p:extLst>
      <p:ext uri="{BB962C8B-B14F-4D97-AF65-F5344CB8AC3E}">
        <p14:creationId xmlns:p14="http://schemas.microsoft.com/office/powerpoint/2010/main" val="3350018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latin typeface="+mn-lt"/>
                <a:cs typeface="Calibri"/>
              </a:rPr>
              <a:t>Steve (Pass to Nikoyia after this slide)</a:t>
            </a:r>
          </a:p>
          <a:p>
            <a:pPr marL="174708" indent="-174708" defTabSz="931774">
              <a:buFont typeface="Arial" panose="020B0604020202020204" pitchFamily="34" charset="0"/>
              <a:buChar char="•"/>
              <a:defRPr/>
            </a:pPr>
            <a:r>
              <a:rPr lang="en-US" altLang="en-US">
                <a:latin typeface="+mn-lt"/>
                <a:ea typeface="MS PGothic"/>
                <a:cs typeface="Calibri"/>
              </a:rPr>
              <a:t>Aircraft noise is an area of concern at Hillsboro Airport where we have noise-sensitive areas to the west, south, and east.</a:t>
            </a:r>
          </a:p>
          <a:p>
            <a:pPr lvl="1" indent="-174708">
              <a:buFont typeface="Arial" panose="020B0604020202020204" pitchFamily="34" charset="0"/>
              <a:buChar char="•"/>
            </a:pPr>
            <a:r>
              <a:rPr lang="en-US" altLang="en-US">
                <a:latin typeface="+mn-lt"/>
                <a:ea typeface="MS PGothic"/>
                <a:cs typeface="Calibri"/>
              </a:rPr>
              <a:t>FAA establishes thresholds for aircraft noise and has authority over aircraft in flight.</a:t>
            </a:r>
          </a:p>
          <a:p>
            <a:pPr marL="174708" indent="-174708">
              <a:buFont typeface="Arial" panose="020B0604020202020204" pitchFamily="34" charset="0"/>
              <a:buChar char="•"/>
            </a:pPr>
            <a:r>
              <a:rPr lang="en-US" altLang="en-US">
                <a:latin typeface="+mn-lt"/>
                <a:ea typeface="MS PGothic"/>
                <a:cs typeface="Calibri"/>
              </a:rPr>
              <a:t>Public noise reporting  is an important part of the noise program and allows for community feedback via the Port's noise hotline, online webform and email </a:t>
            </a:r>
          </a:p>
          <a:p>
            <a:pPr marL="174708" indent="-174708">
              <a:buFont typeface="Arial" panose="020B0604020202020204" pitchFamily="34" charset="0"/>
              <a:buChar char="•"/>
            </a:pPr>
            <a:r>
              <a:rPr lang="en-US" altLang="en-US">
                <a:latin typeface="+mn-lt"/>
                <a:ea typeface="MS PGothic"/>
                <a:cs typeface="Calibri"/>
              </a:rPr>
              <a:t>We strive to identify opportunities to reduce noise impacts where feasible such as:</a:t>
            </a:r>
          </a:p>
          <a:p>
            <a:pPr marL="652242" lvl="1" indent="-174708">
              <a:buFont typeface="Arial" panose="020B0604020202020204" pitchFamily="34" charset="0"/>
              <a:buChar char="•"/>
            </a:pPr>
            <a:r>
              <a:rPr lang="en-US" altLang="en-US">
                <a:latin typeface="+mn-lt"/>
                <a:ea typeface="MS PGothic"/>
                <a:cs typeface="Calibri"/>
              </a:rPr>
              <a:t>In 2015, a new runway separated flight training activity to the east side of the airfield away from residential areas. </a:t>
            </a:r>
          </a:p>
          <a:p>
            <a:pPr marL="652242" lvl="1" indent="-174708">
              <a:buFont typeface="Arial" panose="020B0604020202020204" pitchFamily="34" charset="0"/>
              <a:buChar char="•"/>
            </a:pPr>
            <a:r>
              <a:rPr lang="en-US" altLang="en-US">
                <a:latin typeface="+mn-lt"/>
                <a:ea typeface="MS PGothic"/>
                <a:cs typeface="Calibri"/>
              </a:rPr>
              <a:t>In 2019, almost all helicopter flight training activity was moved from Hillsboro to Troutdale where training patterns don't extend over residential areas. </a:t>
            </a:r>
          </a:p>
          <a:p>
            <a:pPr marL="174708" indent="-174708">
              <a:buFont typeface="Arial" panose="020B0604020202020204" pitchFamily="34" charset="0"/>
              <a:buChar char="•"/>
            </a:pPr>
            <a:r>
              <a:rPr lang="en-US" altLang="en-US">
                <a:latin typeface="+mn-lt"/>
                <a:ea typeface="MS PGothic"/>
                <a:cs typeface="Calibri"/>
              </a:rPr>
              <a:t>Additionally, to address community concerns about noise, the Port partnered with the FAA’s Air Traffic Control Tower and the flight schools to implement a “fly friendly” program. This voluntary program encourages pilots to follow procedures that are intended to reduce the impact of aircraft noise for the community. These procedures include:</a:t>
            </a:r>
            <a:endParaRPr lang="en-US">
              <a:latin typeface="+mn-lt"/>
              <a:cs typeface="Poppins Medium" pitchFamily="2" charset="77"/>
            </a:endParaRPr>
          </a:p>
          <a:p>
            <a:pPr marL="652242" lvl="1" indent="-177943" defTabSz="949098">
              <a:lnSpc>
                <a:spcPct val="90000"/>
              </a:lnSpc>
              <a:spcBef>
                <a:spcPct val="40000"/>
              </a:spcBef>
              <a:buSzPct val="80000"/>
              <a:buFont typeface="Arial" panose="020B0604020202020204" pitchFamily="34" charset="0"/>
              <a:buChar char="•"/>
            </a:pPr>
            <a:r>
              <a:rPr lang="en-US" kern="0">
                <a:latin typeface="+mn-lt"/>
                <a:ea typeface="MS PGothic"/>
                <a:cs typeface="Calibri"/>
              </a:rPr>
              <a:t>Avoid overflying the same location repeatedly during training</a:t>
            </a:r>
          </a:p>
          <a:p>
            <a:pPr marL="652242" lvl="1" indent="-177943" defTabSz="949098">
              <a:lnSpc>
                <a:spcPct val="90000"/>
              </a:lnSpc>
              <a:spcBef>
                <a:spcPct val="40000"/>
              </a:spcBef>
              <a:buSzPct val="80000"/>
              <a:buFont typeface="Arial" panose="020B0604020202020204" pitchFamily="34" charset="0"/>
              <a:buChar char="•"/>
            </a:pPr>
            <a:r>
              <a:rPr lang="en-US" kern="0">
                <a:latin typeface="+mn-lt"/>
                <a:ea typeface="MS PGothic"/>
                <a:cs typeface="Calibri"/>
              </a:rPr>
              <a:t>Manage prop pitch and power setting to minimize noise</a:t>
            </a:r>
          </a:p>
          <a:p>
            <a:pPr marL="652242" lvl="1" indent="-177943" defTabSz="949098">
              <a:lnSpc>
                <a:spcPct val="90000"/>
              </a:lnSpc>
              <a:spcBef>
                <a:spcPct val="40000"/>
              </a:spcBef>
              <a:buSzPct val="80000"/>
              <a:buFont typeface="Arial" panose="020B0604020202020204" pitchFamily="34" charset="0"/>
              <a:buChar char="•"/>
            </a:pPr>
            <a:r>
              <a:rPr lang="en-US" kern="0">
                <a:latin typeface="+mn-lt"/>
                <a:ea typeface="MS PGothic"/>
                <a:cs typeface="Calibri"/>
              </a:rPr>
              <a:t>Utilize flight paths that overfly sparsely populated areas </a:t>
            </a:r>
          </a:p>
          <a:p>
            <a:pPr marL="652242" lvl="1" indent="-177943" defTabSz="949098">
              <a:lnSpc>
                <a:spcPct val="90000"/>
              </a:lnSpc>
              <a:spcBef>
                <a:spcPct val="40000"/>
              </a:spcBef>
              <a:buSzPct val="80000"/>
              <a:buFont typeface="Arial" panose="020B0604020202020204" pitchFamily="34" charset="0"/>
              <a:buChar char="•"/>
            </a:pPr>
            <a:r>
              <a:rPr lang="en-US" kern="0">
                <a:latin typeface="+mn-lt"/>
                <a:ea typeface="MS PGothic"/>
                <a:cs typeface="Calibri"/>
              </a:rPr>
              <a:t>When possible, fly around noise sensitive areas</a:t>
            </a:r>
          </a:p>
          <a:p>
            <a:pPr marL="652242" lvl="1" indent="-177943" defTabSz="949098">
              <a:lnSpc>
                <a:spcPct val="90000"/>
              </a:lnSpc>
              <a:spcBef>
                <a:spcPct val="40000"/>
              </a:spcBef>
              <a:buSzPct val="80000"/>
              <a:buFont typeface="Arial" panose="020B0604020202020204" pitchFamily="34" charset="0"/>
              <a:buChar char="•"/>
              <a:defRPr/>
            </a:pPr>
            <a:r>
              <a:rPr lang="en-US" kern="0">
                <a:latin typeface="+mn-lt"/>
                <a:ea typeface="MS PGothic"/>
                <a:cs typeface="Calibri"/>
              </a:rPr>
              <a:t>Instructors are encouraged to point out noise sensitive areas to their students</a:t>
            </a:r>
          </a:p>
          <a:p>
            <a:pPr marL="174708" indent="-177943" defTabSz="949098">
              <a:lnSpc>
                <a:spcPct val="90000"/>
              </a:lnSpc>
              <a:spcBef>
                <a:spcPct val="40000"/>
              </a:spcBef>
              <a:buSzPct val="80000"/>
              <a:buFont typeface="Arial" panose="020B0604020202020204" pitchFamily="34" charset="0"/>
              <a:buChar char="•"/>
              <a:defRPr/>
            </a:pPr>
            <a:r>
              <a:rPr lang="en-US" kern="0">
                <a:latin typeface="Calibri"/>
                <a:ea typeface="Calibri"/>
                <a:cs typeface="Calibri"/>
              </a:rPr>
              <a:t>The Port is committed to continue to address challenges related to aircraft noise that affects our community members and work in good faith towards solutions. </a:t>
            </a:r>
          </a:p>
          <a:p>
            <a:pPr marL="174708" indent="-174708">
              <a:lnSpc>
                <a:spcPct val="90000"/>
              </a:lnSpc>
              <a:spcBef>
                <a:spcPct val="40000"/>
              </a:spcBef>
              <a:buSzPct val="80000"/>
              <a:buFont typeface="Arial" panose="020B0604020202020204" pitchFamily="34" charset="0"/>
              <a:buChar char="•"/>
            </a:pPr>
            <a:endParaRPr lang="en-US" kern="0">
              <a:latin typeface="+mn-lt"/>
              <a:ea typeface="MS PGothic"/>
              <a:cs typeface="Calibri"/>
            </a:endParaRPr>
          </a:p>
          <a:p>
            <a:endParaRPr lang="en-US">
              <a:latin typeface="+mn-lt"/>
              <a:ea typeface="MS PGothic"/>
              <a:cs typeface="Poppins Medium" pitchFamily="2" charset="77"/>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27</a:t>
            </a:fld>
            <a:endParaRPr lang="en-US"/>
          </a:p>
        </p:txBody>
      </p:sp>
    </p:spTree>
    <p:extLst>
      <p:ext uri="{BB962C8B-B14F-4D97-AF65-F5344CB8AC3E}">
        <p14:creationId xmlns:p14="http://schemas.microsoft.com/office/powerpoint/2010/main" val="3647388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36550"/>
            <a:ext cx="5180013" cy="2913063"/>
          </a:xfrm>
        </p:spPr>
      </p:sp>
      <p:sp>
        <p:nvSpPr>
          <p:cNvPr id="3" name="Notes Placeholder 2"/>
          <p:cNvSpPr>
            <a:spLocks noGrp="1"/>
          </p:cNvSpPr>
          <p:nvPr>
            <p:ph type="body" idx="1"/>
          </p:nvPr>
        </p:nvSpPr>
        <p:spPr>
          <a:xfrm>
            <a:off x="550359" y="3469144"/>
            <a:ext cx="5908058" cy="4189049"/>
          </a:xfrm>
        </p:spPr>
        <p:txBody>
          <a:bodyPr/>
          <a:lstStyle/>
          <a:p>
            <a:pPr defTabSz="931774">
              <a:defRPr/>
            </a:pPr>
            <a:r>
              <a:rPr lang="en-US" b="1">
                <a:latin typeface="+mn-lt"/>
              </a:rPr>
              <a:t>Nikoyia</a:t>
            </a:r>
          </a:p>
          <a:p>
            <a:endParaRPr lang="en-US" b="1">
              <a:latin typeface="+mn-lt"/>
              <a:cs typeface="Poppins Medium"/>
            </a:endParaRPr>
          </a:p>
          <a:p>
            <a:r>
              <a:rPr lang="en-US" b="1">
                <a:latin typeface="+mn-lt"/>
                <a:cs typeface="Poppins Medium"/>
              </a:rPr>
              <a:t>SAY: </a:t>
            </a:r>
            <a:r>
              <a:rPr lang="en-US">
                <a:latin typeface="+mn-lt"/>
                <a:cs typeface="Poppins Medium"/>
              </a:rPr>
              <a:t>The Port of Portland is committed to bringing unleaded aviation fuel to Hillsboro Airport. We see this transition as an opportunity to reduce emissions, improve air quality, and align with national efforts to eliminate lead from aviation gasoline.</a:t>
            </a:r>
          </a:p>
          <a:p>
            <a:endParaRPr lang="en-US">
              <a:latin typeface="+mn-lt"/>
            </a:endParaRPr>
          </a:p>
          <a:p>
            <a:r>
              <a:rPr lang="en-US" b="1">
                <a:latin typeface="+mn-lt"/>
                <a:cs typeface="Poppins Medium"/>
              </a:rPr>
              <a:t>SAY: </a:t>
            </a:r>
            <a:r>
              <a:rPr lang="en-US">
                <a:latin typeface="+mn-lt"/>
                <a:cs typeface="Poppins Medium"/>
              </a:rPr>
              <a:t>We recognize this is an important issue for Hillsboro residents. We also know we cannot make all regulatory and supply chain changes ourselves. What we can do is prepare our facilities and support voluntary adoption.</a:t>
            </a:r>
          </a:p>
          <a:p>
            <a:endParaRPr lang="en-US">
              <a:latin typeface="+mn-lt"/>
            </a:endParaRPr>
          </a:p>
          <a:p>
            <a:r>
              <a:rPr lang="en-US" b="1">
                <a:latin typeface="+mn-lt"/>
                <a:cs typeface="Poppins Medium"/>
              </a:rPr>
              <a:t>SAY: </a:t>
            </a:r>
            <a:r>
              <a:rPr lang="en-US" b="0">
                <a:latin typeface="+mn-lt"/>
                <a:cs typeface="Poppins Medium"/>
              </a:rPr>
              <a:t>This is why in August, we released our Unleaded Avgas Readiness and Transition Plan. We invited public feedback on the draft, focusing on making sure our plan was clear and useful.</a:t>
            </a:r>
            <a:endParaRPr lang="en-US" b="1">
              <a:latin typeface="+mn-lt"/>
              <a:cs typeface="Poppins Medium"/>
            </a:endParaRPr>
          </a:p>
          <a:p>
            <a:endParaRPr lang="en-US">
              <a:latin typeface="+mn-lt"/>
            </a:endParaRPr>
          </a:p>
          <a:p>
            <a:r>
              <a:rPr lang="en-US" b="1">
                <a:latin typeface="+mn-lt"/>
                <a:cs typeface="Poppins Medium"/>
              </a:rPr>
              <a:t>SAY: </a:t>
            </a:r>
            <a:r>
              <a:rPr lang="en-US">
                <a:latin typeface="+mn-lt"/>
                <a:cs typeface="Poppins Medium"/>
              </a:rPr>
              <a:t>We invited folks to provide feedback who had participated in previous engagements like roundtables and a pilot focus group as well as elected officials and local government leaders.</a:t>
            </a:r>
          </a:p>
          <a:p>
            <a:endParaRPr lang="en-US">
              <a:latin typeface="+mn-lt"/>
            </a:endParaRPr>
          </a:p>
          <a:p>
            <a:r>
              <a:rPr lang="en-US" b="1">
                <a:latin typeface="+mn-lt"/>
                <a:cs typeface="Poppins Medium"/>
              </a:rPr>
              <a:t>SAY:</a:t>
            </a:r>
            <a:r>
              <a:rPr lang="en-US">
                <a:latin typeface="+mn-lt"/>
                <a:cs typeface="Poppins Medium"/>
              </a:rPr>
              <a:t> Based on this feedback, we clarified key sections in the plan and adding a timeframe for engagement with the Hillsboro flight school.</a:t>
            </a:r>
          </a:p>
          <a:p>
            <a:endParaRPr lang="en-US">
              <a:latin typeface="+mn-lt"/>
            </a:endParaRPr>
          </a:p>
          <a:p>
            <a:r>
              <a:rPr lang="en-US" b="1">
                <a:latin typeface="+mn-lt"/>
                <a:cs typeface="Poppins Medium"/>
              </a:rPr>
              <a:t>SAY: </a:t>
            </a:r>
            <a:r>
              <a:rPr lang="en-US">
                <a:latin typeface="+mn-lt"/>
                <a:cs typeface="Poppins Medium"/>
              </a:rPr>
              <a:t>Some feedback didn’t lead to plan edits but were important for us to note. For example, requests for more historical avgas data, or for the Port to analyze health impacts directly. We clarified that while we report on fuel volumes to show why HIO is a priority, public health agencies remain the most appropriate sources for health data. Other feedback is captured and available on our website: https://portofportland.com/hio/leadfreefuel</a:t>
            </a:r>
          </a:p>
          <a:p>
            <a:endParaRPr lang="en-US">
              <a:latin typeface="+mn-lt"/>
            </a:endParaRPr>
          </a:p>
          <a:p>
            <a:r>
              <a:rPr lang="en-US" b="1">
                <a:latin typeface="+mn-lt"/>
                <a:cs typeface="Poppins Medium"/>
              </a:rPr>
              <a:t>SAY: </a:t>
            </a:r>
            <a:r>
              <a:rPr lang="en-US">
                <a:latin typeface="+mn-lt"/>
                <a:cs typeface="Poppins Medium"/>
              </a:rPr>
              <a:t>Overall, the input we received sharpened our plan so that it better reflects what we can do now and how we’ll continue to share information as the transition progresses.</a:t>
            </a:r>
          </a:p>
          <a:p>
            <a:endParaRPr lang="en-US">
              <a:latin typeface="+mn-lt"/>
              <a:cs typeface="Poppins Medium"/>
            </a:endParaRPr>
          </a:p>
          <a:p>
            <a:r>
              <a:rPr lang="en-US" b="1">
                <a:latin typeface="+mn-lt"/>
                <a:cs typeface="Poppins Medium"/>
              </a:rPr>
              <a:t>SAY: </a:t>
            </a:r>
            <a:r>
              <a:rPr lang="en-US">
                <a:latin typeface="+mn-lt"/>
                <a:cs typeface="Poppins Medium"/>
              </a:rPr>
              <a:t>The final plan and progress updates are available at </a:t>
            </a:r>
            <a:r>
              <a:rPr lang="en-US" err="1">
                <a:latin typeface="+mn-lt"/>
                <a:cs typeface="Poppins Medium"/>
              </a:rPr>
              <a:t>portofportland</a:t>
            </a:r>
            <a:r>
              <a:rPr lang="en-US">
                <a:latin typeface="+mn-lt"/>
                <a:cs typeface="Poppins Medium"/>
              </a:rPr>
              <a:t> dot com forward slash "</a:t>
            </a:r>
            <a:r>
              <a:rPr lang="en-US" err="1">
                <a:latin typeface="+mn-lt"/>
                <a:cs typeface="Poppins Medium"/>
              </a:rPr>
              <a:t>hio</a:t>
            </a:r>
            <a:r>
              <a:rPr lang="en-US">
                <a:latin typeface="+mn-lt"/>
                <a:cs typeface="Poppins Medium"/>
              </a:rPr>
              <a:t>" forward slash "</a:t>
            </a:r>
            <a:r>
              <a:rPr lang="en-US" err="1">
                <a:latin typeface="+mn-lt"/>
                <a:cs typeface="Poppins Medium"/>
              </a:rPr>
              <a:t>leadfreefuel</a:t>
            </a:r>
            <a:r>
              <a:rPr lang="en-US">
                <a:latin typeface="+mn-lt"/>
                <a:cs typeface="Poppins Medium"/>
              </a:rPr>
              <a:t>“</a:t>
            </a:r>
          </a:p>
          <a:p>
            <a:endParaRPr lang="en-US">
              <a:latin typeface="+mn-lt"/>
              <a:cs typeface="Poppins Medium"/>
            </a:endParaRPr>
          </a:p>
          <a:p>
            <a:r>
              <a:rPr lang="en-US" b="1">
                <a:latin typeface="+mn-lt"/>
                <a:cs typeface="Poppins Medium"/>
              </a:rPr>
              <a:t>SAY: </a:t>
            </a:r>
            <a:r>
              <a:rPr lang="en-US" b="0">
                <a:latin typeface="+mn-lt"/>
                <a:cs typeface="Poppins Medium"/>
              </a:rPr>
              <a:t>I’ll now pass it to my colleague, Nikoyia Phillips, to share a recap of the Block Party at the Airport</a:t>
            </a:r>
            <a:endParaRPr lang="en-US" b="1">
              <a:latin typeface="+mn-lt"/>
              <a:cs typeface="Poppins Medium"/>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28</a:t>
            </a:fld>
            <a:endParaRPr lang="en-US"/>
          </a:p>
        </p:txBody>
      </p:sp>
    </p:spTree>
    <p:extLst>
      <p:ext uri="{BB962C8B-B14F-4D97-AF65-F5344CB8AC3E}">
        <p14:creationId xmlns:p14="http://schemas.microsoft.com/office/powerpoint/2010/main" val="1744214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3786582"/>
            <a:ext cx="5608320" cy="4189049"/>
          </a:xfrm>
        </p:spPr>
        <p:txBody>
          <a:bodyPr/>
          <a:lstStyle/>
          <a:p>
            <a:r>
              <a:rPr lang="en-US" b="1">
                <a:latin typeface="+mn-lt"/>
                <a:cs typeface="Poppins Medium"/>
              </a:rPr>
              <a:t>Nikoyia</a:t>
            </a:r>
            <a:endParaRPr lang="en-US" b="1">
              <a:latin typeface="+mn-lt"/>
              <a:ea typeface="Calibri"/>
              <a:cs typeface="Calibri"/>
            </a:endParaRPr>
          </a:p>
          <a:p>
            <a:endParaRPr lang="en-US" b="1">
              <a:latin typeface="+mn-lt"/>
            </a:endParaRPr>
          </a:p>
          <a:p>
            <a:r>
              <a:rPr lang="en-US">
                <a:latin typeface="+mn-lt"/>
                <a:cs typeface="Calibri"/>
              </a:rPr>
              <a:t>SAY: As many folks know, we made the difficult decision to cancel this year’s Block Party. We made this decision because of recent concerns about increased federal activity in the Portland area, including around the Hillsboro Airport. </a:t>
            </a:r>
            <a:endParaRPr lang="en-US">
              <a:latin typeface="+mn-lt"/>
              <a:ea typeface="Calibri"/>
              <a:cs typeface="Calibri"/>
            </a:endParaRPr>
          </a:p>
          <a:p>
            <a:endParaRPr lang="en-US">
              <a:latin typeface="+mn-lt"/>
              <a:cs typeface="+mn-cs"/>
            </a:endParaRPr>
          </a:p>
          <a:p>
            <a:r>
              <a:rPr lang="en-US">
                <a:latin typeface="+mn-lt"/>
                <a:cs typeface="Calibri"/>
              </a:rPr>
              <a:t>SAY: The safety and comfort of our community, partners, and staff will always come first. I want take a moment to thank everyone who put so much care into planning this year’s celebration. </a:t>
            </a:r>
            <a:endParaRPr lang="en-US">
              <a:latin typeface="+mn-lt"/>
              <a:ea typeface="Calibri"/>
              <a:cs typeface="Calibri"/>
            </a:endParaRPr>
          </a:p>
          <a:p>
            <a:endParaRPr lang="en-US">
              <a:latin typeface="+mn-lt"/>
              <a:cs typeface="+mn-cs"/>
            </a:endParaRPr>
          </a:p>
          <a:p>
            <a:r>
              <a:rPr lang="en-US">
                <a:latin typeface="+mn-lt"/>
                <a:cs typeface="Calibri"/>
              </a:rPr>
              <a:t>SAY: While a lot of folks were disappointed, we also heard a lot of understanding and support for the decision.</a:t>
            </a:r>
            <a:endParaRPr lang="en-US">
              <a:latin typeface="+mn-lt"/>
              <a:ea typeface="Calibri"/>
              <a:cs typeface="Calibri"/>
            </a:endParaRPr>
          </a:p>
          <a:p>
            <a:endParaRPr lang="en-US">
              <a:latin typeface="+mn-lt"/>
              <a:cs typeface="+mn-cs"/>
            </a:endParaRPr>
          </a:p>
          <a:p>
            <a:r>
              <a:rPr lang="en-US">
                <a:latin typeface="+mn-lt"/>
                <a:cs typeface="Calibri"/>
              </a:rPr>
              <a:t>SAY: And while this year didn’t go as planned, we’re already looking forward to being back together for next year’s Block Party — always the second Saturday in October.</a:t>
            </a:r>
            <a:endParaRPr lang="en-US">
              <a:latin typeface="+mn-lt"/>
              <a:ea typeface="Calibri"/>
              <a:cs typeface="Calibri"/>
            </a:endParaRPr>
          </a:p>
          <a:p>
            <a:endParaRPr lang="en-US">
              <a:latin typeface="+mn-lt"/>
            </a:endParaRPr>
          </a:p>
          <a:p>
            <a:r>
              <a:rPr lang="en-US">
                <a:latin typeface="+mn-lt"/>
                <a:cs typeface="Calibri"/>
              </a:rPr>
              <a:t>SAY: With that, I’ll pass it back to Frances to lead our Q&amp;A or public comment section.</a:t>
            </a:r>
            <a:endParaRPr lang="en-US">
              <a:latin typeface="+mn-lt"/>
              <a:ea typeface="Calibri"/>
              <a:cs typeface="Calibri"/>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29</a:t>
            </a:fld>
            <a:endParaRPr lang="en-US"/>
          </a:p>
        </p:txBody>
      </p:sp>
    </p:spTree>
    <p:extLst>
      <p:ext uri="{BB962C8B-B14F-4D97-AF65-F5344CB8AC3E}">
        <p14:creationId xmlns:p14="http://schemas.microsoft.com/office/powerpoint/2010/main" val="336132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2F0C-2297-5F0D-409E-EAF4BE09F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6EEC3-3F62-47C3-DAC1-30D905EA87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A2F293-7D99-580E-9219-6C40A0401A7B}"/>
              </a:ext>
            </a:extLst>
          </p:cNvPr>
          <p:cNvSpPr>
            <a:spLocks noGrp="1"/>
          </p:cNvSpPr>
          <p:nvPr>
            <p:ph type="body" idx="1"/>
          </p:nvPr>
        </p:nvSpPr>
        <p:spPr/>
        <p:txBody>
          <a:bodyPr/>
          <a:lstStyle/>
          <a:p>
            <a:r>
              <a:rPr lang="en-US" b="1">
                <a:solidFill>
                  <a:srgbClr val="000000"/>
                </a:solidFill>
                <a:latin typeface="+mn-lt"/>
              </a:rPr>
              <a:t>FRANCES </a:t>
            </a:r>
            <a:endParaRPr lang="en-US">
              <a:solidFill>
                <a:srgbClr val="000000"/>
              </a:solidFill>
              <a:latin typeface="+mn-lt"/>
            </a:endParaRPr>
          </a:p>
          <a:p>
            <a:pPr marL="465887" lvl="1" defTabSz="931774">
              <a:buClr>
                <a:srgbClr val="000000"/>
              </a:buClr>
              <a:buSzPts val="1500"/>
              <a:defRPr/>
            </a:pPr>
            <a:endParaRPr lang="en-US">
              <a:solidFill>
                <a:srgbClr val="000000"/>
              </a:solidFill>
              <a:latin typeface="+mn-lt"/>
            </a:endParaRPr>
          </a:p>
          <a:p>
            <a:r>
              <a:rPr lang="en-US" b="1">
                <a:solidFill>
                  <a:srgbClr val="000000"/>
                </a:solidFill>
                <a:latin typeface="+mn-lt"/>
              </a:rPr>
              <a:t>SAY: </a:t>
            </a:r>
            <a:r>
              <a:rPr lang="en-US">
                <a:solidFill>
                  <a:srgbClr val="000000"/>
                </a:solidFill>
                <a:latin typeface="+mn-lt"/>
              </a:rPr>
              <a:t>Before we get started, I want to quickly go over the group agreements for today's session.</a:t>
            </a:r>
            <a:endParaRPr lang="en-US">
              <a:solidFill>
                <a:srgbClr val="444444"/>
              </a:solidFill>
              <a:latin typeface="+mn-lt"/>
            </a:endParaRPr>
          </a:p>
          <a:p>
            <a:r>
              <a:rPr lang="en-US">
                <a:solidFill>
                  <a:srgbClr val="444444"/>
                </a:solidFill>
                <a:latin typeface="+mn-lt"/>
              </a:rPr>
              <a:t>​</a:t>
            </a:r>
          </a:p>
          <a:p>
            <a:r>
              <a:rPr lang="en-US" b="1">
                <a:solidFill>
                  <a:srgbClr val="000000"/>
                </a:solidFill>
                <a:latin typeface="+mn-lt"/>
              </a:rPr>
              <a:t>SAY: </a:t>
            </a:r>
            <a:r>
              <a:rPr lang="en-US">
                <a:solidFill>
                  <a:srgbClr val="000000"/>
                </a:solidFill>
                <a:latin typeface="+mn-lt"/>
              </a:rPr>
              <a:t>As we share space, let’s be mindful of our group agreements so we can create a welcoming and safe environment for everyone</a:t>
            </a:r>
            <a:r>
              <a:rPr lang="en-US">
                <a:solidFill>
                  <a:srgbClr val="444444"/>
                </a:solidFill>
                <a:latin typeface="+mn-lt"/>
              </a:rPr>
              <a:t>​</a:t>
            </a:r>
          </a:p>
          <a:p>
            <a:pPr marL="931774" lvl="1" indent="-174708">
              <a:buClr>
                <a:srgbClr val="000000"/>
              </a:buClr>
              <a:buSzPts val="1500"/>
              <a:buFont typeface="Arial" panose="020B0604020202020204" pitchFamily="34" charset="0"/>
              <a:buChar char="•"/>
            </a:pPr>
            <a:r>
              <a:rPr lang="en-US">
                <a:solidFill>
                  <a:srgbClr val="000000"/>
                </a:solidFill>
                <a:latin typeface="+mn-lt"/>
              </a:rPr>
              <a:t>This forum is an opportunity for you to be heard and for all of us to listen to each other. Please be mindful of how much you speak and create space for others to share, we value everyone’s perspective</a:t>
            </a:r>
            <a:r>
              <a:rPr lang="en-US">
                <a:solidFill>
                  <a:srgbClr val="444444"/>
                </a:solidFill>
                <a:latin typeface="+mn-lt"/>
              </a:rPr>
              <a:t>​</a:t>
            </a:r>
          </a:p>
          <a:p>
            <a:pPr marL="931774" lvl="1" indent="-174708">
              <a:buClr>
                <a:srgbClr val="000000"/>
              </a:buClr>
              <a:buSzPts val="1500"/>
              <a:buFont typeface="Arial" panose="020B0604020202020204" pitchFamily="34" charset="0"/>
              <a:buChar char="•"/>
            </a:pPr>
            <a:r>
              <a:rPr lang="en-US">
                <a:solidFill>
                  <a:srgbClr val="000000"/>
                </a:solidFill>
                <a:latin typeface="+mn-lt"/>
              </a:rPr>
              <a:t>Listen for the learning opportunities</a:t>
            </a:r>
            <a:r>
              <a:rPr lang="en-US">
                <a:solidFill>
                  <a:srgbClr val="444444"/>
                </a:solidFill>
                <a:latin typeface="+mn-lt"/>
              </a:rPr>
              <a:t>​</a:t>
            </a:r>
          </a:p>
          <a:p>
            <a:pPr marL="931774" lvl="1" indent="-174708">
              <a:buClr>
                <a:srgbClr val="000000"/>
              </a:buClr>
              <a:buSzPts val="1500"/>
              <a:buFont typeface="Arial" panose="020B0604020202020204" pitchFamily="34" charset="0"/>
              <a:buChar char="•"/>
            </a:pPr>
            <a:r>
              <a:rPr lang="en-US">
                <a:solidFill>
                  <a:srgbClr val="000000"/>
                </a:solidFill>
                <a:latin typeface="+mn-lt"/>
              </a:rPr>
              <a:t>Be attentive to your needs, do what’s necessary to feel comfortable</a:t>
            </a:r>
            <a:r>
              <a:rPr lang="en-US">
                <a:solidFill>
                  <a:srgbClr val="444444"/>
                </a:solidFill>
                <a:latin typeface="+mn-lt"/>
              </a:rPr>
              <a:t>​</a:t>
            </a:r>
          </a:p>
          <a:p>
            <a:pPr marL="854126" lvl="1">
              <a:buClr>
                <a:schemeClr val="dk1"/>
              </a:buClr>
              <a:buSzPts val="1500"/>
            </a:pPr>
            <a:endParaRPr lang="en-US">
              <a:solidFill>
                <a:srgbClr val="444444"/>
              </a:solidFill>
              <a:latin typeface="+mn-lt"/>
            </a:endParaRPr>
          </a:p>
          <a:p>
            <a:r>
              <a:rPr lang="en-US" b="1">
                <a:solidFill>
                  <a:srgbClr val="000000"/>
                </a:solidFill>
                <a:latin typeface="+mn-lt"/>
              </a:rPr>
              <a:t>SAY: </a:t>
            </a:r>
            <a:r>
              <a:rPr lang="en-US">
                <a:solidFill>
                  <a:srgbClr val="000000"/>
                </a:solidFill>
                <a:latin typeface="+mn-lt"/>
              </a:rPr>
              <a:t>By staying in this session, we assume you agree to abide by these group agreements. </a:t>
            </a:r>
            <a:endParaRPr lang="en-US">
              <a:latin typeface="+mn-lt"/>
            </a:endParaRPr>
          </a:p>
          <a:p>
            <a:endParaRPr lang="en-US">
              <a:latin typeface="+mn-lt"/>
            </a:endParaRPr>
          </a:p>
          <a:p>
            <a:r>
              <a:rPr lang="en-US" b="1">
                <a:latin typeface="+mn-lt"/>
              </a:rPr>
              <a:t>SAY: </a:t>
            </a:r>
            <a:r>
              <a:rPr lang="en-US">
                <a:latin typeface="+mn-lt"/>
              </a:rPr>
              <a:t>Next slide</a:t>
            </a:r>
            <a:endParaRPr lang="en-US" b="1">
              <a:latin typeface="+mn-lt"/>
            </a:endParaRPr>
          </a:p>
        </p:txBody>
      </p:sp>
      <p:sp>
        <p:nvSpPr>
          <p:cNvPr id="4" name="Slide Number Placeholder 3">
            <a:extLst>
              <a:ext uri="{FF2B5EF4-FFF2-40B4-BE49-F238E27FC236}">
                <a16:creationId xmlns:a16="http://schemas.microsoft.com/office/drawing/2014/main" id="{4080B017-5123-977E-BFB6-2E3B163670DF}"/>
              </a:ext>
            </a:extLst>
          </p:cNvPr>
          <p:cNvSpPr>
            <a:spLocks noGrp="1"/>
          </p:cNvSpPr>
          <p:nvPr>
            <p:ph type="sldNum" sz="quarter" idx="5"/>
          </p:nvPr>
        </p:nvSpPr>
        <p:spPr/>
        <p:txBody>
          <a:bodyPr/>
          <a:lstStyle/>
          <a:p>
            <a:fld id="{556FA012-CFF5-5D40-A2B9-6B3A10E33573}" type="slidenum">
              <a:rPr lang="en-US" smtClean="0"/>
              <a:pPr/>
              <a:t>3</a:t>
            </a:fld>
            <a:endParaRPr lang="en-US"/>
          </a:p>
        </p:txBody>
      </p:sp>
    </p:spTree>
    <p:extLst>
      <p:ext uri="{BB962C8B-B14F-4D97-AF65-F5344CB8AC3E}">
        <p14:creationId xmlns:p14="http://schemas.microsoft.com/office/powerpoint/2010/main" val="2504329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FRANCES</a:t>
            </a:r>
          </a:p>
        </p:txBody>
      </p:sp>
      <p:sp>
        <p:nvSpPr>
          <p:cNvPr id="4" name="Slide Number Placeholder 3"/>
          <p:cNvSpPr>
            <a:spLocks noGrp="1"/>
          </p:cNvSpPr>
          <p:nvPr>
            <p:ph type="sldNum" sz="quarter" idx="5"/>
          </p:nvPr>
        </p:nvSpPr>
        <p:spPr/>
        <p:txBody>
          <a:bodyPr/>
          <a:lstStyle/>
          <a:p>
            <a:fld id="{556FA012-CFF5-5D40-A2B9-6B3A10E33573}" type="slidenum">
              <a:rPr lang="en-US" smtClean="0"/>
              <a:pPr/>
              <a:t>30</a:t>
            </a:fld>
            <a:endParaRPr lang="en-US"/>
          </a:p>
        </p:txBody>
      </p:sp>
    </p:spTree>
    <p:extLst>
      <p:ext uri="{BB962C8B-B14F-4D97-AF65-F5344CB8AC3E}">
        <p14:creationId xmlns:p14="http://schemas.microsoft.com/office/powerpoint/2010/main" val="677100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556FA012-CFF5-5D40-A2B9-6B3A10E33573}" type="slidenum">
              <a:rPr lang="en-US" smtClean="0"/>
              <a:pPr/>
              <a:t>31</a:t>
            </a:fld>
            <a:endParaRPr lang="en-US"/>
          </a:p>
        </p:txBody>
      </p:sp>
    </p:spTree>
    <p:extLst>
      <p:ext uri="{BB962C8B-B14F-4D97-AF65-F5344CB8AC3E}">
        <p14:creationId xmlns:p14="http://schemas.microsoft.com/office/powerpoint/2010/main" val="3269298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FA012-CFF5-5D40-A2B9-6B3A10E33573}" type="slidenum">
              <a:rPr lang="en-US" smtClean="0"/>
              <a:pPr/>
              <a:t>32</a:t>
            </a:fld>
            <a:endParaRPr lang="en-US"/>
          </a:p>
        </p:txBody>
      </p:sp>
    </p:spTree>
    <p:extLst>
      <p:ext uri="{BB962C8B-B14F-4D97-AF65-F5344CB8AC3E}">
        <p14:creationId xmlns:p14="http://schemas.microsoft.com/office/powerpoint/2010/main" val="511880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FA012-CFF5-5D40-A2B9-6B3A10E33573}" type="slidenum">
              <a:rPr lang="en-US" smtClean="0"/>
              <a:pPr/>
              <a:t>33</a:t>
            </a:fld>
            <a:endParaRPr lang="en-US"/>
          </a:p>
        </p:txBody>
      </p:sp>
    </p:spTree>
    <p:extLst>
      <p:ext uri="{BB962C8B-B14F-4D97-AF65-F5344CB8AC3E}">
        <p14:creationId xmlns:p14="http://schemas.microsoft.com/office/powerpoint/2010/main" val="3707379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FA012-CFF5-5D40-A2B9-6B3A10E33573}" type="slidenum">
              <a:rPr lang="en-US" smtClean="0"/>
              <a:pPr/>
              <a:t>34</a:t>
            </a:fld>
            <a:endParaRPr lang="en-US"/>
          </a:p>
        </p:txBody>
      </p:sp>
    </p:spTree>
    <p:extLst>
      <p:ext uri="{BB962C8B-B14F-4D97-AF65-F5344CB8AC3E}">
        <p14:creationId xmlns:p14="http://schemas.microsoft.com/office/powerpoint/2010/main" val="2296247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FA012-CFF5-5D40-A2B9-6B3A10E33573}" type="slidenum">
              <a:rPr lang="en-US" smtClean="0"/>
              <a:pPr/>
              <a:t>35</a:t>
            </a:fld>
            <a:endParaRPr lang="en-US"/>
          </a:p>
        </p:txBody>
      </p:sp>
    </p:spTree>
    <p:extLst>
      <p:ext uri="{BB962C8B-B14F-4D97-AF65-F5344CB8AC3E}">
        <p14:creationId xmlns:p14="http://schemas.microsoft.com/office/powerpoint/2010/main" val="3400860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FA012-CFF5-5D40-A2B9-6B3A10E33573}" type="slidenum">
              <a:rPr lang="en-US" smtClean="0"/>
              <a:pPr/>
              <a:t>36</a:t>
            </a:fld>
            <a:endParaRPr lang="en-US"/>
          </a:p>
        </p:txBody>
      </p:sp>
    </p:spTree>
    <p:extLst>
      <p:ext uri="{BB962C8B-B14F-4D97-AF65-F5344CB8AC3E}">
        <p14:creationId xmlns:p14="http://schemas.microsoft.com/office/powerpoint/2010/main" val="220197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latin typeface="+mn-lt"/>
              </a:rPr>
              <a:t>FRANCES </a:t>
            </a:r>
          </a:p>
          <a:p>
            <a:endParaRPr lang="en-US" b="1">
              <a:solidFill>
                <a:srgbClr val="000000"/>
              </a:solidFill>
              <a:latin typeface="+mn-lt"/>
            </a:endParaRPr>
          </a:p>
          <a:p>
            <a:r>
              <a:rPr lang="en-US" b="1">
                <a:solidFill>
                  <a:srgbClr val="000000"/>
                </a:solidFill>
                <a:latin typeface="+mn-lt"/>
              </a:rPr>
              <a:t>SAY: </a:t>
            </a:r>
            <a:r>
              <a:rPr lang="en-US">
                <a:solidFill>
                  <a:srgbClr val="000000"/>
                </a:solidFill>
                <a:latin typeface="+mn-lt"/>
              </a:rPr>
              <a:t>Today’s agenda includes:</a:t>
            </a:r>
          </a:p>
          <a:p>
            <a:pPr marL="174708" indent="-174708">
              <a:buFont typeface="Arial" panose="020B0604020202020204" pitchFamily="34" charset="0"/>
              <a:buChar char="•"/>
            </a:pPr>
            <a:r>
              <a:rPr lang="en-US">
                <a:solidFill>
                  <a:srgbClr val="000000"/>
                </a:solidFill>
                <a:latin typeface="+mn-lt"/>
              </a:rPr>
              <a:t>Community sponsors spotlight</a:t>
            </a:r>
          </a:p>
          <a:p>
            <a:pPr marL="174708" indent="-174708">
              <a:buFont typeface="Arial" panose="020B0604020202020204" pitchFamily="34" charset="0"/>
              <a:buChar char="•"/>
            </a:pPr>
            <a:r>
              <a:rPr lang="en-US">
                <a:solidFill>
                  <a:srgbClr val="000000"/>
                </a:solidFill>
                <a:latin typeface="+mn-lt"/>
              </a:rPr>
              <a:t>A presentation on Hillsboro Airport updates</a:t>
            </a:r>
          </a:p>
          <a:p>
            <a:pPr marL="174708" indent="-174708">
              <a:buFont typeface="Arial" panose="020B0604020202020204" pitchFamily="34" charset="0"/>
              <a:buChar char="•"/>
            </a:pPr>
            <a:r>
              <a:rPr lang="en-US">
                <a:solidFill>
                  <a:srgbClr val="000000"/>
                </a:solidFill>
                <a:latin typeface="+mn-lt"/>
              </a:rPr>
              <a:t>Time for Q&amp;A and public comment</a:t>
            </a:r>
          </a:p>
          <a:p>
            <a:pPr marL="174708" indent="-174708">
              <a:buFont typeface="Arial" panose="020B0604020202020204" pitchFamily="34" charset="0"/>
              <a:buChar char="•"/>
            </a:pPr>
            <a:r>
              <a:rPr lang="en-US">
                <a:solidFill>
                  <a:srgbClr val="000000"/>
                </a:solidFill>
                <a:latin typeface="+mn-lt"/>
              </a:rPr>
              <a:t>The online meeting will end at 6:30p.m. but will continue for about 30 minutes for in-person guests to talk with Port staff or community members.</a:t>
            </a:r>
          </a:p>
          <a:p>
            <a:pPr marL="174708" indent="-174708">
              <a:buFont typeface="Arial" panose="020B0604020202020204" pitchFamily="34" charset="0"/>
              <a:buChar char="•"/>
            </a:pPr>
            <a:endParaRPr lang="en-US">
              <a:solidFill>
                <a:srgbClr val="000000"/>
              </a:solidFill>
              <a:latin typeface="+mn-lt"/>
            </a:endParaRPr>
          </a:p>
          <a:p>
            <a:r>
              <a:rPr lang="en-US" b="1">
                <a:solidFill>
                  <a:srgbClr val="000000"/>
                </a:solidFill>
                <a:latin typeface="+mn-lt"/>
              </a:rPr>
              <a:t>SAY: </a:t>
            </a:r>
            <a:r>
              <a:rPr lang="en-US">
                <a:solidFill>
                  <a:srgbClr val="000000"/>
                </a:solidFill>
                <a:latin typeface="+mn-lt"/>
              </a:rPr>
              <a:t>A quick note about our Q&amp;A / Public Comment section - i</a:t>
            </a:r>
            <a:r>
              <a:rPr lang="en-US">
                <a:latin typeface="+mn-lt"/>
              </a:rPr>
              <a:t>t’s important for us to hear from you, our community members. The opportunity to hear public comment and questions around 6p.m. until 6:30p.m.</a:t>
            </a:r>
          </a:p>
          <a:p>
            <a:endParaRPr lang="en-US">
              <a:latin typeface="+mn-lt"/>
            </a:endParaRPr>
          </a:p>
          <a:p>
            <a:r>
              <a:rPr lang="en-US" b="1">
                <a:latin typeface="+mn-lt"/>
              </a:rPr>
              <a:t>SAY: </a:t>
            </a:r>
            <a:r>
              <a:rPr lang="en-US">
                <a:latin typeface="+mn-lt"/>
              </a:rPr>
              <a:t>With that, I’ll pass it to Nikoyia Phillips from the Port of Portland to introduce our community sponsors.</a:t>
            </a:r>
            <a:endParaRPr lang="en-US" b="1">
              <a:latin typeface="+mn-lt"/>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4</a:t>
            </a:fld>
            <a:endParaRPr lang="en-US"/>
          </a:p>
        </p:txBody>
      </p:sp>
    </p:spTree>
    <p:extLst>
      <p:ext uri="{BB962C8B-B14F-4D97-AF65-F5344CB8AC3E}">
        <p14:creationId xmlns:p14="http://schemas.microsoft.com/office/powerpoint/2010/main" val="103639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cs typeface="Poppins Medium"/>
              </a:rPr>
              <a:t>Nikoyia</a:t>
            </a:r>
          </a:p>
          <a:p>
            <a:endParaRPr lang="en-US">
              <a:latin typeface="+mn-lt"/>
            </a:endParaRPr>
          </a:p>
          <a:p>
            <a:r>
              <a:rPr lang="en-US" b="1">
                <a:latin typeface="+mn-lt"/>
                <a:cs typeface="Poppins Medium"/>
              </a:rPr>
              <a:t>SAY: </a:t>
            </a:r>
            <a:r>
              <a:rPr lang="en-US">
                <a:latin typeface="+mn-lt"/>
                <a:cs typeface="Poppins Medium"/>
              </a:rPr>
              <a:t>Nikoyia Phillips, Director of Community Impact [introduction]</a:t>
            </a:r>
          </a:p>
          <a:p>
            <a:endParaRPr lang="en-US">
              <a:latin typeface="+mn-lt"/>
            </a:endParaRPr>
          </a:p>
          <a:p>
            <a:r>
              <a:rPr lang="en-US" b="1">
                <a:latin typeface="+mn-lt"/>
                <a:cs typeface="Poppins Medium"/>
              </a:rPr>
              <a:t>SAY: </a:t>
            </a:r>
            <a:r>
              <a:rPr lang="en-US">
                <a:latin typeface="+mn-lt"/>
                <a:cs typeface="Poppins Medium"/>
              </a:rPr>
              <a:t>Community sponsors help increase the Port’s reach in the Hillsboro community by stretching our outreach efforts.</a:t>
            </a:r>
          </a:p>
          <a:p>
            <a:endParaRPr lang="en-US">
              <a:latin typeface="+mn-lt"/>
            </a:endParaRPr>
          </a:p>
          <a:p>
            <a:r>
              <a:rPr lang="en-US" b="1">
                <a:latin typeface="+mn-lt"/>
                <a:cs typeface="Poppins Medium"/>
              </a:rPr>
              <a:t>SAY: </a:t>
            </a:r>
            <a:r>
              <a:rPr lang="en-US">
                <a:latin typeface="+mn-lt"/>
                <a:cs typeface="Poppins Medium"/>
              </a:rPr>
              <a:t>Greater Than and Oregon Air Show Charitable Foundation are two community organizations working in the Hillsboro area with a track record of engaging kids and families.</a:t>
            </a:r>
          </a:p>
          <a:p>
            <a:endParaRPr lang="en-US">
              <a:latin typeface="+mn-lt"/>
            </a:endParaRPr>
          </a:p>
          <a:p>
            <a:r>
              <a:rPr lang="en-US" b="1">
                <a:latin typeface="+mn-lt"/>
                <a:cs typeface="Poppins Medium"/>
              </a:rPr>
              <a:t>SAY: </a:t>
            </a:r>
            <a:r>
              <a:rPr lang="en-US">
                <a:latin typeface="+mn-lt"/>
                <a:cs typeface="Poppins Medium"/>
              </a:rPr>
              <a:t>We also have missions that compliment each other as we both want to increase access to quality jobs for everyone by bringing down barriers and working with people intentionally.</a:t>
            </a:r>
          </a:p>
          <a:p>
            <a:endParaRPr lang="en-US">
              <a:latin typeface="+mn-lt"/>
            </a:endParaRPr>
          </a:p>
          <a:p>
            <a:r>
              <a:rPr lang="en-US" b="1">
                <a:latin typeface="+mn-lt"/>
                <a:cs typeface="Poppins Medium"/>
              </a:rPr>
              <a:t>SAY: </a:t>
            </a:r>
            <a:r>
              <a:rPr lang="en-US">
                <a:latin typeface="+mn-lt"/>
                <a:cs typeface="Poppins Medium"/>
              </a:rPr>
              <a:t>We’ll give both organization’s leaders a few minutes to share more about their work.</a:t>
            </a:r>
          </a:p>
          <a:p>
            <a:endParaRPr lang="en-US">
              <a:latin typeface="+mn-lt"/>
            </a:endParaRPr>
          </a:p>
          <a:p>
            <a:r>
              <a:rPr lang="en-US" b="1">
                <a:latin typeface="+mn-lt"/>
                <a:cs typeface="Poppins Medium"/>
              </a:rPr>
              <a:t>SAY: </a:t>
            </a:r>
            <a:r>
              <a:rPr lang="en-US">
                <a:latin typeface="+mn-lt"/>
                <a:cs typeface="Poppins Medium"/>
              </a:rPr>
              <a:t>First up, I’d like to introduce Jessica Arzate (ARE-SAW-TAY) and Elizabeth Rodriguez from Greater Than.</a:t>
            </a:r>
          </a:p>
        </p:txBody>
      </p:sp>
      <p:sp>
        <p:nvSpPr>
          <p:cNvPr id="4" name="Slide Number Placeholder 3"/>
          <p:cNvSpPr>
            <a:spLocks noGrp="1"/>
          </p:cNvSpPr>
          <p:nvPr>
            <p:ph type="sldNum" sz="quarter" idx="5"/>
          </p:nvPr>
        </p:nvSpPr>
        <p:spPr/>
        <p:txBody>
          <a:bodyPr/>
          <a:lstStyle/>
          <a:p>
            <a:fld id="{556FA012-CFF5-5D40-A2B9-6B3A10E33573}" type="slidenum">
              <a:rPr lang="en-US" smtClean="0"/>
              <a:pPr/>
              <a:t>5</a:t>
            </a:fld>
            <a:endParaRPr lang="en-US"/>
          </a:p>
        </p:txBody>
      </p:sp>
    </p:spTree>
    <p:extLst>
      <p:ext uri="{BB962C8B-B14F-4D97-AF65-F5344CB8AC3E}">
        <p14:creationId xmlns:p14="http://schemas.microsoft.com/office/powerpoint/2010/main" val="325690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130" name="Google Shape;130;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081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9bef57d168_2_2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39bef57d168_2_23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lnSpc>
                <a:spcPct val="117999"/>
              </a:lnSpc>
              <a:buClr>
                <a:schemeClr val="dk1"/>
              </a:buClr>
              <a:buSzPts val="1200"/>
            </a:pPr>
            <a:r>
              <a:rPr lang="en-US">
                <a:latin typeface="Helvetica Neue"/>
                <a:ea typeface="Helvetica Neue"/>
                <a:cs typeface="Helvetica Neue"/>
                <a:sym typeface="Helvetica Neue"/>
              </a:rPr>
              <a:t>Jessica: </a:t>
            </a:r>
            <a:endParaRPr>
              <a:latin typeface="Helvetica Neue"/>
              <a:ea typeface="Helvetica Neue"/>
              <a:cs typeface="Helvetica Neue"/>
              <a:sym typeface="Helvetica Neue"/>
            </a:endParaRPr>
          </a:p>
          <a:p>
            <a:pPr>
              <a:lnSpc>
                <a:spcPct val="117999"/>
              </a:lnSpc>
              <a:buClr>
                <a:schemeClr val="dk1"/>
              </a:buClr>
              <a:buSzPts val="1200"/>
            </a:pPr>
            <a:r>
              <a:rPr lang="en-US">
                <a:latin typeface="Helvetica Neue"/>
                <a:ea typeface="Helvetica Neue"/>
                <a:cs typeface="Helvetica Neue"/>
                <a:sym typeface="Helvetica Neue"/>
              </a:rPr>
              <a:t>At the heart, our organization is an education nonprofit deeply rooted with community and committed to transform public education for underrepresented and historically excluded students by providing them with individualized holistic supports from pre-K through high school and beyond to ensure they can overcome systemic barriers to thrive in school, college, and career.</a:t>
            </a:r>
            <a:endParaRPr>
              <a:latin typeface="Helvetica Neue"/>
              <a:ea typeface="Helvetica Neue"/>
              <a:cs typeface="Helvetica Neue"/>
              <a:sym typeface="Helvetica Neue"/>
            </a:endParaRPr>
          </a:p>
          <a:p>
            <a:pPr>
              <a:lnSpc>
                <a:spcPct val="117999"/>
              </a:lnSpc>
              <a:buClr>
                <a:schemeClr val="dk1"/>
              </a:buClr>
              <a:buSzPts val="1200"/>
            </a:pPr>
            <a:endParaRPr>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982df88c4c_0_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982df88c4c_0_3: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r>
              <a:rPr lang="en-US"/>
              <a:t>Elizabeth: </a:t>
            </a:r>
            <a:endParaRPr/>
          </a:p>
          <a:p>
            <a:r>
              <a:rPr lang="en-US"/>
              <a:t>In 2020, Greater Than expanded to a second site at Lincoln Street Elementary School in Hillsboro. Our partnership includes a 15 year contract with the Hillsboro School District to implement our Impact Model. </a:t>
            </a:r>
            <a:endParaRPr/>
          </a:p>
          <a:p>
            <a:endParaRPr/>
          </a:p>
        </p:txBody>
      </p:sp>
      <p:sp>
        <p:nvSpPr>
          <p:cNvPr id="148" name="Google Shape;148;g3982df88c4c_0_3: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buClr>
                <a:srgbClr val="000000"/>
              </a:buClr>
            </a:pPr>
            <a:fld id="{00000000-1234-1234-1234-123412341234}" type="slidenum">
              <a:rPr lang="en-US"/>
              <a:pPr>
                <a:buClr>
                  <a:srgbClr val="000000"/>
                </a:buClr>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9bef57d168_2_119:notes"/>
          <p:cNvSpPr txBox="1">
            <a:spLocks noGrp="1"/>
          </p:cNvSpPr>
          <p:nvPr>
            <p:ph type="body" idx="1"/>
          </p:nvPr>
        </p:nvSpPr>
        <p:spPr>
          <a:xfrm>
            <a:off x="934720" y="4415790"/>
            <a:ext cx="5140960" cy="4183380"/>
          </a:xfrm>
          <a:prstGeom prst="rect">
            <a:avLst/>
          </a:prstGeom>
        </p:spPr>
        <p:txBody>
          <a:bodyPr spcFirstLastPara="1" wrap="square" lIns="93162" tIns="46568" rIns="93162" bIns="46568" anchor="t" anchorCtr="0">
            <a:noAutofit/>
          </a:bodyPr>
          <a:lstStyle/>
          <a:p>
            <a:pPr>
              <a:lnSpc>
                <a:spcPct val="114240"/>
              </a:lnSpc>
              <a:spcBef>
                <a:spcPts val="1427"/>
              </a:spcBef>
              <a:buClr>
                <a:schemeClr val="dk1"/>
              </a:buClr>
              <a:buSzPts val="1100"/>
            </a:pPr>
            <a:r>
              <a:rPr lang="en-US" sz="1300" b="1">
                <a:solidFill>
                  <a:srgbClr val="0E3151"/>
                </a:solidFill>
                <a:highlight>
                  <a:srgbClr val="FFFFFF"/>
                </a:highlight>
                <a:latin typeface="Poppins"/>
                <a:ea typeface="Poppins"/>
                <a:cs typeface="Poppins"/>
                <a:sym typeface="Poppins"/>
              </a:rPr>
              <a:t>Individualized Advocacy Model</a:t>
            </a:r>
            <a:endParaRPr sz="1300" b="1">
              <a:solidFill>
                <a:srgbClr val="0E3151"/>
              </a:solidFill>
              <a:highlight>
                <a:srgbClr val="FFFFFF"/>
              </a:highlight>
              <a:latin typeface="Poppins"/>
              <a:ea typeface="Poppins"/>
              <a:cs typeface="Poppins"/>
              <a:sym typeface="Poppins"/>
            </a:endParaRPr>
          </a:p>
          <a:p>
            <a:pPr>
              <a:lnSpc>
                <a:spcPct val="115000"/>
              </a:lnSpc>
              <a:spcBef>
                <a:spcPts val="1223"/>
              </a:spcBef>
              <a:buClr>
                <a:schemeClr val="dk1"/>
              </a:buClr>
              <a:buSzPts val="1100"/>
            </a:pPr>
            <a:r>
              <a:rPr lang="en-US" sz="1300">
                <a:solidFill>
                  <a:srgbClr val="0E3151"/>
                </a:solidFill>
                <a:highlight>
                  <a:srgbClr val="FFFFFF"/>
                </a:highlight>
                <a:latin typeface="Arial"/>
                <a:ea typeface="Arial"/>
                <a:cs typeface="Arial"/>
                <a:sym typeface="Arial"/>
              </a:rPr>
              <a:t>When students transition to </a:t>
            </a:r>
            <a:r>
              <a:rPr lang="en-US" sz="1300" u="sng">
                <a:solidFill>
                  <a:srgbClr val="0E3151"/>
                </a:solidFill>
                <a:highlight>
                  <a:srgbClr val="FFFFFF"/>
                </a:highlight>
                <a:latin typeface="Arial"/>
                <a:ea typeface="Arial"/>
                <a:cs typeface="Arial"/>
                <a:sym typeface="Arial"/>
              </a:rPr>
              <a:t>middle and high school</a:t>
            </a:r>
            <a:r>
              <a:rPr lang="en-US" sz="1300">
                <a:solidFill>
                  <a:srgbClr val="0E3151"/>
                </a:solidFill>
                <a:highlight>
                  <a:srgbClr val="FFFFFF"/>
                </a:highlight>
                <a:latin typeface="Arial"/>
                <a:ea typeface="Arial"/>
                <a:cs typeface="Arial"/>
                <a:sym typeface="Arial"/>
              </a:rPr>
              <a:t>, we support them with an individualized advocacy model. Historically, our approach allowed students to “opt-in” to our programs but over at the RSD middle &amp; high schools, we are moving towards a tiered system of intervention. This system focuses more on individual student support than on school systems and partnerships. Our programming builds on the many strengths of Greater Than students. </a:t>
            </a:r>
            <a:endParaRPr sz="1300">
              <a:solidFill>
                <a:srgbClr val="0E3151"/>
              </a:solidFill>
              <a:highlight>
                <a:srgbClr val="FFFFFF"/>
              </a:highlight>
              <a:latin typeface="Arial"/>
              <a:ea typeface="Arial"/>
              <a:cs typeface="Arial"/>
              <a:sym typeface="Arial"/>
            </a:endParaRPr>
          </a:p>
          <a:p>
            <a:endParaRPr/>
          </a:p>
        </p:txBody>
      </p:sp>
      <p:sp>
        <p:nvSpPr>
          <p:cNvPr id="157" name="Google Shape;157;g39bef57d168_2_1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455AE13-0EC2-E3C6-D355-1AFD419235BE}"/>
              </a:ext>
            </a:extLst>
          </p:cNvPr>
          <p:cNvSpPr/>
          <p:nvPr userDrawn="1"/>
        </p:nvSpPr>
        <p:spPr>
          <a:xfrm>
            <a:off x="0" y="1"/>
            <a:ext cx="12192000" cy="6864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Medium" pitchFamily="2" charset="77"/>
            </a:endParaRPr>
          </a:p>
        </p:txBody>
      </p:sp>
      <p:pic>
        <p:nvPicPr>
          <p:cNvPr id="12" name="Graphic 11">
            <a:extLst>
              <a:ext uri="{FF2B5EF4-FFF2-40B4-BE49-F238E27FC236}">
                <a16:creationId xmlns:a16="http://schemas.microsoft.com/office/drawing/2014/main" id="{8A2E8F67-1834-38ED-3D89-91E98EBE606C}"/>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8475" t="34819" r="21123" b="31245"/>
          <a:stretch/>
        </p:blipFill>
        <p:spPr>
          <a:xfrm>
            <a:off x="0" y="4161"/>
            <a:ext cx="12192000" cy="6849677"/>
          </a:xfrm>
          <a:prstGeom prst="rect">
            <a:avLst/>
          </a:prstGeom>
        </p:spPr>
      </p:pic>
      <p:pic>
        <p:nvPicPr>
          <p:cNvPr id="11" name="Graphic 10">
            <a:extLst>
              <a:ext uri="{FF2B5EF4-FFF2-40B4-BE49-F238E27FC236}">
                <a16:creationId xmlns:a16="http://schemas.microsoft.com/office/drawing/2014/main" id="{89EA1797-5656-6538-8A01-01FB5A695CF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83737" y="295485"/>
            <a:ext cx="2019300" cy="749300"/>
          </a:xfrm>
          <a:prstGeom prst="rect">
            <a:avLst/>
          </a:prstGeom>
        </p:spPr>
      </p:pic>
      <p:sp>
        <p:nvSpPr>
          <p:cNvPr id="2" name="Title 1">
            <a:extLst>
              <a:ext uri="{FF2B5EF4-FFF2-40B4-BE49-F238E27FC236}">
                <a16:creationId xmlns:a16="http://schemas.microsoft.com/office/drawing/2014/main" id="{FD3FF171-3308-6759-6A28-C6BBE52507C9}"/>
              </a:ext>
            </a:extLst>
          </p:cNvPr>
          <p:cNvSpPr>
            <a:spLocks noGrp="1"/>
          </p:cNvSpPr>
          <p:nvPr>
            <p:ph type="ctrTitle"/>
          </p:nvPr>
        </p:nvSpPr>
        <p:spPr>
          <a:xfrm>
            <a:off x="404038" y="3054927"/>
            <a:ext cx="5508389" cy="1476175"/>
          </a:xfrm>
        </p:spPr>
        <p:txBody>
          <a:bodyPr anchor="t">
            <a:normAutofit/>
          </a:bodyPr>
          <a:lstStyle>
            <a:lvl1pPr algn="l">
              <a:defRPr sz="4800" b="0" i="0">
                <a:solidFill>
                  <a:schemeClr val="bg1"/>
                </a:solidFill>
                <a:latin typeface="Poppins Medium" pitchFamily="2" charset="77"/>
                <a:cs typeface="Poppins Medium"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F9B8AA1D-C353-4CD2-378C-2B4DCAB8D238}"/>
              </a:ext>
            </a:extLst>
          </p:cNvPr>
          <p:cNvSpPr>
            <a:spLocks noGrp="1"/>
          </p:cNvSpPr>
          <p:nvPr>
            <p:ph type="subTitle" idx="1"/>
          </p:nvPr>
        </p:nvSpPr>
        <p:spPr>
          <a:xfrm>
            <a:off x="404038" y="4610458"/>
            <a:ext cx="5508389" cy="1248404"/>
          </a:xfrm>
        </p:spPr>
        <p:txBody>
          <a:bodyPr>
            <a:normAutofit/>
          </a:bodyPr>
          <a:lstStyle>
            <a:lvl1pPr marL="0" indent="0" algn="l">
              <a:buNone/>
              <a:defRPr sz="2000" baseline="0">
                <a:solidFill>
                  <a:schemeClr val="bg1"/>
                </a:solidFill>
                <a:latin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9">
            <a:extLst>
              <a:ext uri="{FF2B5EF4-FFF2-40B4-BE49-F238E27FC236}">
                <a16:creationId xmlns:a16="http://schemas.microsoft.com/office/drawing/2014/main" id="{3D775FEE-A134-AC22-0E8D-BDAB6C74D3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6" name="Slide Number Placeholder 5">
            <a:extLst>
              <a:ext uri="{FF2B5EF4-FFF2-40B4-BE49-F238E27FC236}">
                <a16:creationId xmlns:a16="http://schemas.microsoft.com/office/drawing/2014/main" id="{FD8BDB50-F2D0-7145-5AB4-9BBB112D0375}"/>
              </a:ext>
            </a:extLst>
          </p:cNvPr>
          <p:cNvSpPr txBox="1">
            <a:spLocks/>
          </p:cNvSpPr>
          <p:nvPr userDrawn="1"/>
        </p:nvSpPr>
        <p:spPr>
          <a:xfrm>
            <a:off x="11290852" y="6356350"/>
            <a:ext cx="497108"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Poppins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F89DBD-657F-0D4B-86A7-CD9BC0A58798}" type="slidenum">
              <a:rPr lang="en-US" smtClean="0"/>
              <a:pPr/>
              <a:t>‹#›</a:t>
            </a:fld>
            <a:endParaRPr lang="en-US"/>
          </a:p>
        </p:txBody>
      </p:sp>
    </p:spTree>
    <p:extLst>
      <p:ext uri="{BB962C8B-B14F-4D97-AF65-F5344CB8AC3E}">
        <p14:creationId xmlns:p14="http://schemas.microsoft.com/office/powerpoint/2010/main" val="46199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andard text slide">
  <p:cSld name="1_Standard text slide">
    <p:spTree>
      <p:nvGrpSpPr>
        <p:cNvPr id="1" name="Shape 21"/>
        <p:cNvGrpSpPr/>
        <p:nvPr/>
      </p:nvGrpSpPr>
      <p:grpSpPr>
        <a:xfrm>
          <a:off x="0" y="0"/>
          <a:ext cx="0" cy="0"/>
          <a:chOff x="0" y="0"/>
          <a:chExt cx="0" cy="0"/>
        </a:xfrm>
      </p:grpSpPr>
      <p:pic>
        <p:nvPicPr>
          <p:cNvPr id="22" name="Google Shape;22;p24"/>
          <p:cNvPicPr preferRelativeResize="0"/>
          <p:nvPr/>
        </p:nvPicPr>
        <p:blipFill rotWithShape="1">
          <a:blip r:embed="rId2">
            <a:alphaModFix/>
          </a:blip>
          <a:srcRect l="18475" t="34819" r="21122" b="31245"/>
          <a:stretch/>
        </p:blipFill>
        <p:spPr>
          <a:xfrm>
            <a:off x="0" y="4161"/>
            <a:ext cx="12192000" cy="6849677"/>
          </a:xfrm>
          <a:prstGeom prst="rect">
            <a:avLst/>
          </a:prstGeom>
          <a:noFill/>
          <a:ln>
            <a:noFill/>
          </a:ln>
        </p:spPr>
      </p:pic>
      <p:sp>
        <p:nvSpPr>
          <p:cNvPr id="23" name="Google Shape;23;p24"/>
          <p:cNvSpPr txBox="1">
            <a:spLocks noGrp="1"/>
          </p:cNvSpPr>
          <p:nvPr>
            <p:ph type="sldNum" idx="12"/>
          </p:nvPr>
        </p:nvSpPr>
        <p:spPr>
          <a:xfrm>
            <a:off x="8610600" y="6356350"/>
            <a:ext cx="31773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Poppins Medium"/>
                <a:ea typeface="Poppins Medium"/>
                <a:cs typeface="Poppins Medium"/>
                <a:sym typeface="Poppins Medium"/>
              </a:defRPr>
            </a:lvl1pPr>
            <a:lvl2pPr marL="0" lvl="1" indent="0" algn="r">
              <a:spcBef>
                <a:spcPts val="0"/>
              </a:spcBef>
              <a:buNone/>
              <a:defRPr sz="1200" b="0" i="0" u="none" strike="noStrike" cap="none">
                <a:solidFill>
                  <a:schemeClr val="accent1"/>
                </a:solidFill>
                <a:latin typeface="Poppins Medium"/>
                <a:ea typeface="Poppins Medium"/>
                <a:cs typeface="Poppins Medium"/>
                <a:sym typeface="Poppins Medium"/>
              </a:defRPr>
            </a:lvl2pPr>
            <a:lvl3pPr marL="0" lvl="2" indent="0" algn="r">
              <a:spcBef>
                <a:spcPts val="0"/>
              </a:spcBef>
              <a:buNone/>
              <a:defRPr sz="1200" b="0" i="0" u="none" strike="noStrike" cap="none">
                <a:solidFill>
                  <a:schemeClr val="accent1"/>
                </a:solidFill>
                <a:latin typeface="Poppins Medium"/>
                <a:ea typeface="Poppins Medium"/>
                <a:cs typeface="Poppins Medium"/>
                <a:sym typeface="Poppins Medium"/>
              </a:defRPr>
            </a:lvl3pPr>
            <a:lvl4pPr marL="0" lvl="3" indent="0" algn="r">
              <a:spcBef>
                <a:spcPts val="0"/>
              </a:spcBef>
              <a:buNone/>
              <a:defRPr sz="1200" b="0" i="0" u="none" strike="noStrike" cap="none">
                <a:solidFill>
                  <a:schemeClr val="accent1"/>
                </a:solidFill>
                <a:latin typeface="Poppins Medium"/>
                <a:ea typeface="Poppins Medium"/>
                <a:cs typeface="Poppins Medium"/>
                <a:sym typeface="Poppins Medium"/>
              </a:defRPr>
            </a:lvl4pPr>
            <a:lvl5pPr marL="0" lvl="4" indent="0" algn="r">
              <a:spcBef>
                <a:spcPts val="0"/>
              </a:spcBef>
              <a:buNone/>
              <a:defRPr sz="1200" b="0" i="0" u="none" strike="noStrike" cap="none">
                <a:solidFill>
                  <a:schemeClr val="accent1"/>
                </a:solidFill>
                <a:latin typeface="Poppins Medium"/>
                <a:ea typeface="Poppins Medium"/>
                <a:cs typeface="Poppins Medium"/>
                <a:sym typeface="Poppins Medium"/>
              </a:defRPr>
            </a:lvl5pPr>
            <a:lvl6pPr marL="0" lvl="5" indent="0" algn="r">
              <a:spcBef>
                <a:spcPts val="0"/>
              </a:spcBef>
              <a:buNone/>
              <a:defRPr sz="1200" b="0" i="0" u="none" strike="noStrike" cap="none">
                <a:solidFill>
                  <a:schemeClr val="accent1"/>
                </a:solidFill>
                <a:latin typeface="Poppins Medium"/>
                <a:ea typeface="Poppins Medium"/>
                <a:cs typeface="Poppins Medium"/>
                <a:sym typeface="Poppins Medium"/>
              </a:defRPr>
            </a:lvl6pPr>
            <a:lvl7pPr marL="0" lvl="6" indent="0" algn="r">
              <a:spcBef>
                <a:spcPts val="0"/>
              </a:spcBef>
              <a:buNone/>
              <a:defRPr sz="1200" b="0" i="0" u="none" strike="noStrike" cap="none">
                <a:solidFill>
                  <a:schemeClr val="accent1"/>
                </a:solidFill>
                <a:latin typeface="Poppins Medium"/>
                <a:ea typeface="Poppins Medium"/>
                <a:cs typeface="Poppins Medium"/>
                <a:sym typeface="Poppins Medium"/>
              </a:defRPr>
            </a:lvl7pPr>
            <a:lvl8pPr marL="0" lvl="7" indent="0" algn="r">
              <a:spcBef>
                <a:spcPts val="0"/>
              </a:spcBef>
              <a:buNone/>
              <a:defRPr sz="1200" b="0" i="0" u="none" strike="noStrike" cap="none">
                <a:solidFill>
                  <a:schemeClr val="accent1"/>
                </a:solidFill>
                <a:latin typeface="Poppins Medium"/>
                <a:ea typeface="Poppins Medium"/>
                <a:cs typeface="Poppins Medium"/>
                <a:sym typeface="Poppins Medium"/>
              </a:defRPr>
            </a:lvl8pPr>
            <a:lvl9pPr marL="0" lvl="8" indent="0" algn="r">
              <a:spcBef>
                <a:spcPts val="0"/>
              </a:spcBef>
              <a:buNone/>
              <a:defRPr sz="1200" b="0" i="0" u="none" strike="noStrike" cap="none">
                <a:solidFill>
                  <a:schemeClr val="accent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464588" y="396317"/>
            <a:ext cx="6334125" cy="7212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Clr>
                <a:schemeClr val="accent1"/>
              </a:buClr>
              <a:buSzPts val="3960"/>
              <a:buFont typeface="Poppins Medium"/>
              <a:buNone/>
              <a:defRPr sz="4400">
                <a:solidFill>
                  <a:schemeClr val="accent1"/>
                </a:solidFill>
                <a:latin typeface="Poppins Medium"/>
                <a:ea typeface="Poppins Medium"/>
                <a:cs typeface="Poppins Medium"/>
                <a:sym typeface="Poppins Medium"/>
              </a:defRPr>
            </a:lvl1pPr>
            <a:lvl2pPr marL="914400" lvl="1" indent="-342900" algn="l">
              <a:lnSpc>
                <a:spcPct val="90000"/>
              </a:lnSpc>
              <a:spcBef>
                <a:spcPts val="1200"/>
              </a:spcBef>
              <a:spcAft>
                <a:spcPts val="0"/>
              </a:spcAft>
              <a:buClr>
                <a:schemeClr val="dk1"/>
              </a:buClr>
              <a:buSzPts val="1800"/>
              <a:buChar char="-"/>
              <a:defRPr/>
            </a:lvl2pPr>
            <a:lvl3pPr marL="1371600" lvl="2" indent="-331469" algn="l">
              <a:lnSpc>
                <a:spcPct val="90000"/>
              </a:lnSpc>
              <a:spcBef>
                <a:spcPts val="12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4"/>
          <p:cNvSpPr txBox="1">
            <a:spLocks noGrp="1"/>
          </p:cNvSpPr>
          <p:nvPr>
            <p:ph type="body" idx="2"/>
          </p:nvPr>
        </p:nvSpPr>
        <p:spPr>
          <a:xfrm>
            <a:off x="464457" y="1088571"/>
            <a:ext cx="10305143" cy="4920117"/>
          </a:xfrm>
          <a:prstGeom prst="rect">
            <a:avLst/>
          </a:prstGeom>
          <a:noFill/>
          <a:ln>
            <a:noFill/>
          </a:ln>
        </p:spPr>
        <p:txBody>
          <a:bodyPr spcFirstLastPara="1" wrap="square" lIns="91425" tIns="45700" rIns="91425" bIns="45700" anchor="t" anchorCtr="0">
            <a:normAutofit/>
          </a:bodyPr>
          <a:lstStyle>
            <a:lvl1pPr marL="457200" lvl="0" indent="-365760" algn="l">
              <a:lnSpc>
                <a:spcPct val="90000"/>
              </a:lnSpc>
              <a:spcBef>
                <a:spcPts val="1200"/>
              </a:spcBef>
              <a:spcAft>
                <a:spcPts val="0"/>
              </a:spcAft>
              <a:buClr>
                <a:schemeClr val="dk1"/>
              </a:buClr>
              <a:buSzPts val="2160"/>
              <a:buChar char="•"/>
              <a:defRPr sz="2400">
                <a:latin typeface="Inter"/>
                <a:ea typeface="Inter"/>
                <a:cs typeface="Inter"/>
                <a:sym typeface="Inter"/>
              </a:defRPr>
            </a:lvl1pPr>
            <a:lvl2pPr marL="914400" lvl="1" indent="-365760" algn="l">
              <a:lnSpc>
                <a:spcPct val="90000"/>
              </a:lnSpc>
              <a:spcBef>
                <a:spcPts val="1200"/>
              </a:spcBef>
              <a:spcAft>
                <a:spcPts val="0"/>
              </a:spcAft>
              <a:buClr>
                <a:schemeClr val="dk1"/>
              </a:buClr>
              <a:buSzPts val="2160"/>
              <a:buFont typeface="Inter"/>
              <a:buChar char="-"/>
              <a:defRPr sz="2400">
                <a:latin typeface="Inter"/>
                <a:ea typeface="Inter"/>
                <a:cs typeface="Inter"/>
                <a:sym typeface="Inter"/>
              </a:defRPr>
            </a:lvl2pPr>
            <a:lvl3pPr marL="1371600" lvl="2" indent="-365760" algn="l">
              <a:lnSpc>
                <a:spcPct val="90000"/>
              </a:lnSpc>
              <a:spcBef>
                <a:spcPts val="1200"/>
              </a:spcBef>
              <a:spcAft>
                <a:spcPts val="0"/>
              </a:spcAft>
              <a:buClr>
                <a:schemeClr val="dk1"/>
              </a:buClr>
              <a:buSzPts val="2160"/>
              <a:buChar char="•"/>
              <a:defRPr>
                <a:latin typeface="Inter"/>
                <a:ea typeface="Inter"/>
                <a:cs typeface="Inter"/>
                <a:sym typeface="Inter"/>
              </a:defRPr>
            </a:lvl3pPr>
            <a:lvl4pPr marL="1828800" lvl="3" indent="-365760" algn="l">
              <a:lnSpc>
                <a:spcPct val="90000"/>
              </a:lnSpc>
              <a:spcBef>
                <a:spcPts val="1200"/>
              </a:spcBef>
              <a:spcAft>
                <a:spcPts val="0"/>
              </a:spcAft>
              <a:buClr>
                <a:schemeClr val="dk1"/>
              </a:buClr>
              <a:buSzPts val="2160"/>
              <a:buChar char="•"/>
              <a:defRPr>
                <a:latin typeface="Inter"/>
                <a:ea typeface="Inter"/>
                <a:cs typeface="Inter"/>
                <a:sym typeface="Inter"/>
              </a:defRPr>
            </a:lvl4pPr>
            <a:lvl5pPr marL="2286000" lvl="4" indent="-365760" algn="l">
              <a:lnSpc>
                <a:spcPct val="90000"/>
              </a:lnSpc>
              <a:spcBef>
                <a:spcPts val="1200"/>
              </a:spcBef>
              <a:spcAft>
                <a:spcPts val="0"/>
              </a:spcAft>
              <a:buClr>
                <a:schemeClr val="dk1"/>
              </a:buClr>
              <a:buSzPts val="2160"/>
              <a:buChar char="•"/>
              <a:defRPr>
                <a:latin typeface="Inter"/>
                <a:ea typeface="Inter"/>
                <a:cs typeface="Inter"/>
                <a:sym typeface="Inte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6401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s 1">
  <p:cSld name="Contents 1">
    <p:spTree>
      <p:nvGrpSpPr>
        <p:cNvPr id="1" name="Shape 82"/>
        <p:cNvGrpSpPr/>
        <p:nvPr/>
      </p:nvGrpSpPr>
      <p:grpSpPr>
        <a:xfrm>
          <a:off x="0" y="0"/>
          <a:ext cx="0" cy="0"/>
          <a:chOff x="0" y="0"/>
          <a:chExt cx="0" cy="0"/>
        </a:xfrm>
      </p:grpSpPr>
      <p:pic>
        <p:nvPicPr>
          <p:cNvPr id="83" name="Google Shape;83;g39bef57d168_2_356" descr="Image"/>
          <p:cNvPicPr preferRelativeResize="0"/>
          <p:nvPr/>
        </p:nvPicPr>
        <p:blipFill rotWithShape="1">
          <a:blip r:embed="rId2">
            <a:alphaModFix/>
          </a:blip>
          <a:srcRect/>
          <a:stretch/>
        </p:blipFill>
        <p:spPr>
          <a:xfrm>
            <a:off x="-25399" y="788077"/>
            <a:ext cx="12242794" cy="7961453"/>
          </a:xfrm>
          <a:prstGeom prst="rect">
            <a:avLst/>
          </a:prstGeom>
          <a:noFill/>
          <a:ln>
            <a:noFill/>
          </a:ln>
        </p:spPr>
      </p:pic>
      <p:sp>
        <p:nvSpPr>
          <p:cNvPr id="84" name="Google Shape;84;g39bef57d168_2_356"/>
          <p:cNvSpPr txBox="1">
            <a:spLocks noGrp="1"/>
          </p:cNvSpPr>
          <p:nvPr>
            <p:ph type="title"/>
          </p:nvPr>
        </p:nvSpPr>
        <p:spPr>
          <a:xfrm>
            <a:off x="609600" y="387351"/>
            <a:ext cx="4730100" cy="863700"/>
          </a:xfrm>
          <a:prstGeom prst="rect">
            <a:avLst/>
          </a:prstGeom>
          <a:noFill/>
          <a:ln>
            <a:noFill/>
          </a:ln>
        </p:spPr>
        <p:txBody>
          <a:bodyPr spcFirstLastPara="1" wrap="square" lIns="38100" tIns="38100" rIns="38100" bIns="38100" anchor="t" anchorCtr="0">
            <a:normAutofit/>
          </a:bodyPr>
          <a:lstStyle>
            <a:lvl1pPr lvl="0" algn="l">
              <a:lnSpc>
                <a:spcPct val="80000"/>
              </a:lnSpc>
              <a:spcBef>
                <a:spcPts val="0"/>
              </a:spcBef>
              <a:spcAft>
                <a:spcPts val="0"/>
              </a:spcAft>
              <a:buClr>
                <a:srgbClr val="003051"/>
              </a:buClr>
              <a:buSzPts val="1400"/>
              <a:buNone/>
              <a:defRPr/>
            </a:lvl1pPr>
            <a:lvl2pPr lvl="1" algn="l">
              <a:lnSpc>
                <a:spcPct val="80000"/>
              </a:lnSpc>
              <a:spcBef>
                <a:spcPts val="0"/>
              </a:spcBef>
              <a:spcAft>
                <a:spcPts val="0"/>
              </a:spcAft>
              <a:buClr>
                <a:srgbClr val="003051"/>
              </a:buClr>
              <a:buSzPts val="1400"/>
              <a:buNone/>
              <a:defRPr/>
            </a:lvl2pPr>
            <a:lvl3pPr lvl="2" algn="l">
              <a:lnSpc>
                <a:spcPct val="80000"/>
              </a:lnSpc>
              <a:spcBef>
                <a:spcPts val="0"/>
              </a:spcBef>
              <a:spcAft>
                <a:spcPts val="0"/>
              </a:spcAft>
              <a:buClr>
                <a:srgbClr val="003051"/>
              </a:buClr>
              <a:buSzPts val="1400"/>
              <a:buNone/>
              <a:defRPr/>
            </a:lvl3pPr>
            <a:lvl4pPr lvl="3" algn="l">
              <a:lnSpc>
                <a:spcPct val="80000"/>
              </a:lnSpc>
              <a:spcBef>
                <a:spcPts val="0"/>
              </a:spcBef>
              <a:spcAft>
                <a:spcPts val="0"/>
              </a:spcAft>
              <a:buClr>
                <a:srgbClr val="003051"/>
              </a:buClr>
              <a:buSzPts val="1400"/>
              <a:buNone/>
              <a:defRPr/>
            </a:lvl4pPr>
            <a:lvl5pPr lvl="4" algn="l">
              <a:lnSpc>
                <a:spcPct val="80000"/>
              </a:lnSpc>
              <a:spcBef>
                <a:spcPts val="0"/>
              </a:spcBef>
              <a:spcAft>
                <a:spcPts val="0"/>
              </a:spcAft>
              <a:buClr>
                <a:srgbClr val="003051"/>
              </a:buClr>
              <a:buSzPts val="1400"/>
              <a:buNone/>
              <a:defRPr/>
            </a:lvl5pPr>
            <a:lvl6pPr lvl="5" algn="l">
              <a:lnSpc>
                <a:spcPct val="80000"/>
              </a:lnSpc>
              <a:spcBef>
                <a:spcPts val="0"/>
              </a:spcBef>
              <a:spcAft>
                <a:spcPts val="0"/>
              </a:spcAft>
              <a:buClr>
                <a:srgbClr val="003051"/>
              </a:buClr>
              <a:buSzPts val="1400"/>
              <a:buNone/>
              <a:defRPr/>
            </a:lvl6pPr>
            <a:lvl7pPr lvl="6" algn="l">
              <a:lnSpc>
                <a:spcPct val="80000"/>
              </a:lnSpc>
              <a:spcBef>
                <a:spcPts val="0"/>
              </a:spcBef>
              <a:spcAft>
                <a:spcPts val="0"/>
              </a:spcAft>
              <a:buClr>
                <a:srgbClr val="003051"/>
              </a:buClr>
              <a:buSzPts val="1400"/>
              <a:buNone/>
              <a:defRPr/>
            </a:lvl7pPr>
            <a:lvl8pPr lvl="7" algn="l">
              <a:lnSpc>
                <a:spcPct val="80000"/>
              </a:lnSpc>
              <a:spcBef>
                <a:spcPts val="0"/>
              </a:spcBef>
              <a:spcAft>
                <a:spcPts val="0"/>
              </a:spcAft>
              <a:buClr>
                <a:srgbClr val="003051"/>
              </a:buClr>
              <a:buSzPts val="1400"/>
              <a:buNone/>
              <a:defRPr/>
            </a:lvl8pPr>
            <a:lvl9pPr lvl="8" algn="l">
              <a:lnSpc>
                <a:spcPct val="80000"/>
              </a:lnSpc>
              <a:spcBef>
                <a:spcPts val="0"/>
              </a:spcBef>
              <a:spcAft>
                <a:spcPts val="0"/>
              </a:spcAft>
              <a:buClr>
                <a:srgbClr val="003051"/>
              </a:buClr>
              <a:buSzPts val="1400"/>
              <a:buNone/>
              <a:defRPr/>
            </a:lvl9pPr>
          </a:lstStyle>
          <a:p>
            <a:endParaRPr/>
          </a:p>
        </p:txBody>
      </p:sp>
      <p:sp>
        <p:nvSpPr>
          <p:cNvPr id="85" name="Google Shape;85;g39bef57d168_2_356"/>
          <p:cNvSpPr txBox="1">
            <a:spLocks noGrp="1"/>
          </p:cNvSpPr>
          <p:nvPr>
            <p:ph type="body" idx="1"/>
          </p:nvPr>
        </p:nvSpPr>
        <p:spPr>
          <a:xfrm>
            <a:off x="7756277" y="387351"/>
            <a:ext cx="5019600" cy="5804700"/>
          </a:xfrm>
          <a:prstGeom prst="rect">
            <a:avLst/>
          </a:prstGeom>
          <a:noFill/>
          <a:ln>
            <a:noFill/>
          </a:ln>
        </p:spPr>
        <p:txBody>
          <a:bodyPr spcFirstLastPara="1" wrap="square" lIns="38100" tIns="38100" rIns="38100" bIns="38100" anchor="t" anchorCtr="0">
            <a:normAutofit/>
          </a:bodyPr>
          <a:lstStyle>
            <a:lvl1pPr marL="457200" lvl="0" indent="-374650" algn="l">
              <a:lnSpc>
                <a:spcPct val="100000"/>
              </a:lnSpc>
              <a:spcBef>
                <a:spcPts val="1200"/>
              </a:spcBef>
              <a:spcAft>
                <a:spcPts val="0"/>
              </a:spcAft>
              <a:buClr>
                <a:srgbClr val="35C0D6"/>
              </a:buClr>
              <a:buSzPts val="2300"/>
              <a:buFont typeface="Poppins Medium"/>
              <a:buAutoNum type="arabicPeriod"/>
              <a:defRPr sz="3100">
                <a:latin typeface="Poppins Medium"/>
                <a:ea typeface="Poppins Medium"/>
                <a:cs typeface="Poppins Medium"/>
                <a:sym typeface="Poppins Medium"/>
              </a:defRPr>
            </a:lvl1pPr>
            <a:lvl2pPr marL="914400" lvl="1" indent="-374650" algn="l">
              <a:lnSpc>
                <a:spcPct val="100000"/>
              </a:lnSpc>
              <a:spcBef>
                <a:spcPts val="1200"/>
              </a:spcBef>
              <a:spcAft>
                <a:spcPts val="0"/>
              </a:spcAft>
              <a:buClr>
                <a:srgbClr val="35C0D6"/>
              </a:buClr>
              <a:buSzPts val="2300"/>
              <a:buFont typeface="Poppins Medium"/>
              <a:buAutoNum type="arabicPeriod"/>
              <a:defRPr sz="3100">
                <a:latin typeface="Poppins Medium"/>
                <a:ea typeface="Poppins Medium"/>
                <a:cs typeface="Poppins Medium"/>
                <a:sym typeface="Poppins Medium"/>
              </a:defRPr>
            </a:lvl2pPr>
            <a:lvl3pPr marL="1371600" lvl="2" indent="-374650" algn="l">
              <a:lnSpc>
                <a:spcPct val="100000"/>
              </a:lnSpc>
              <a:spcBef>
                <a:spcPts val="1200"/>
              </a:spcBef>
              <a:spcAft>
                <a:spcPts val="0"/>
              </a:spcAft>
              <a:buClr>
                <a:srgbClr val="35C0D6"/>
              </a:buClr>
              <a:buSzPts val="2300"/>
              <a:buFont typeface="Poppins Medium"/>
              <a:buAutoNum type="arabicPeriod"/>
              <a:defRPr sz="3100">
                <a:latin typeface="Poppins Medium"/>
                <a:ea typeface="Poppins Medium"/>
                <a:cs typeface="Poppins Medium"/>
                <a:sym typeface="Poppins Medium"/>
              </a:defRPr>
            </a:lvl3pPr>
            <a:lvl4pPr marL="1828800" lvl="3" indent="-374650" algn="l">
              <a:lnSpc>
                <a:spcPct val="100000"/>
              </a:lnSpc>
              <a:spcBef>
                <a:spcPts val="1200"/>
              </a:spcBef>
              <a:spcAft>
                <a:spcPts val="0"/>
              </a:spcAft>
              <a:buClr>
                <a:srgbClr val="35C0D6"/>
              </a:buClr>
              <a:buSzPts val="2300"/>
              <a:buFont typeface="Poppins Medium"/>
              <a:buAutoNum type="arabicPeriod"/>
              <a:defRPr sz="3100">
                <a:latin typeface="Poppins Medium"/>
                <a:ea typeface="Poppins Medium"/>
                <a:cs typeface="Poppins Medium"/>
                <a:sym typeface="Poppins Medium"/>
              </a:defRPr>
            </a:lvl4pPr>
            <a:lvl5pPr marL="2286000" lvl="4" indent="-374650" algn="l">
              <a:lnSpc>
                <a:spcPct val="100000"/>
              </a:lnSpc>
              <a:spcBef>
                <a:spcPts val="1200"/>
              </a:spcBef>
              <a:spcAft>
                <a:spcPts val="0"/>
              </a:spcAft>
              <a:buClr>
                <a:srgbClr val="35C0D6"/>
              </a:buClr>
              <a:buSzPts val="2300"/>
              <a:buFont typeface="Poppins Medium"/>
              <a:buAutoNum type="arabicPeriod"/>
              <a:defRPr sz="3100">
                <a:latin typeface="Poppins Medium"/>
                <a:ea typeface="Poppins Medium"/>
                <a:cs typeface="Poppins Medium"/>
                <a:sym typeface="Poppins Medium"/>
              </a:defRPr>
            </a:lvl5pPr>
            <a:lvl6pPr marL="2743200" lvl="5" indent="-355600" algn="l">
              <a:lnSpc>
                <a:spcPct val="80000"/>
              </a:lnSpc>
              <a:spcBef>
                <a:spcPts val="1200"/>
              </a:spcBef>
              <a:spcAft>
                <a:spcPts val="0"/>
              </a:spcAft>
              <a:buClr>
                <a:srgbClr val="003051"/>
              </a:buClr>
              <a:buSzPts val="2000"/>
              <a:buChar char="•"/>
              <a:defRPr/>
            </a:lvl6pPr>
            <a:lvl7pPr marL="3200400" lvl="6" indent="-355600" algn="l">
              <a:lnSpc>
                <a:spcPct val="80000"/>
              </a:lnSpc>
              <a:spcBef>
                <a:spcPts val="1200"/>
              </a:spcBef>
              <a:spcAft>
                <a:spcPts val="0"/>
              </a:spcAft>
              <a:buClr>
                <a:srgbClr val="003051"/>
              </a:buClr>
              <a:buSzPts val="2000"/>
              <a:buChar char="•"/>
              <a:defRPr/>
            </a:lvl7pPr>
            <a:lvl8pPr marL="3657600" lvl="7" indent="-355600" algn="l">
              <a:lnSpc>
                <a:spcPct val="80000"/>
              </a:lnSpc>
              <a:spcBef>
                <a:spcPts val="1200"/>
              </a:spcBef>
              <a:spcAft>
                <a:spcPts val="0"/>
              </a:spcAft>
              <a:buClr>
                <a:srgbClr val="003051"/>
              </a:buClr>
              <a:buSzPts val="2000"/>
              <a:buChar char="•"/>
              <a:defRPr/>
            </a:lvl8pPr>
            <a:lvl9pPr marL="4114800" lvl="8" indent="-355600" algn="l">
              <a:lnSpc>
                <a:spcPct val="80000"/>
              </a:lnSpc>
              <a:spcBef>
                <a:spcPts val="1200"/>
              </a:spcBef>
              <a:spcAft>
                <a:spcPts val="0"/>
              </a:spcAft>
              <a:buClr>
                <a:srgbClr val="003051"/>
              </a:buClr>
              <a:buSzPts val="2000"/>
              <a:buChar char="•"/>
              <a:defRPr/>
            </a:lvl9pPr>
          </a:lstStyle>
          <a:p>
            <a:endParaRPr/>
          </a:p>
        </p:txBody>
      </p:sp>
      <p:sp>
        <p:nvSpPr>
          <p:cNvPr id="86" name="Google Shape;86;g39bef57d168_2_356"/>
          <p:cNvSpPr txBox="1">
            <a:spLocks noGrp="1"/>
          </p:cNvSpPr>
          <p:nvPr>
            <p:ph type="body" idx="2"/>
          </p:nvPr>
        </p:nvSpPr>
        <p:spPr>
          <a:xfrm>
            <a:off x="609600" y="1193559"/>
            <a:ext cx="3608100" cy="416400"/>
          </a:xfrm>
          <a:prstGeom prst="rect">
            <a:avLst/>
          </a:prstGeom>
          <a:noFill/>
          <a:ln>
            <a:noFill/>
          </a:ln>
        </p:spPr>
        <p:txBody>
          <a:bodyPr spcFirstLastPara="1" wrap="square" lIns="38100" tIns="38100" rIns="38100" bIns="38100" anchor="t" anchorCtr="0">
            <a:normAutofit/>
          </a:bodyPr>
          <a:lstStyle>
            <a:lvl1pPr marL="457200" lvl="0" indent="-228600" algn="l">
              <a:lnSpc>
                <a:spcPct val="100000"/>
              </a:lnSpc>
              <a:spcBef>
                <a:spcPts val="0"/>
              </a:spcBef>
              <a:spcAft>
                <a:spcPts val="0"/>
              </a:spcAft>
              <a:buClr>
                <a:srgbClr val="35C0D6"/>
              </a:buClr>
              <a:buSzPts val="1600"/>
              <a:buFont typeface="Poppins Medium"/>
              <a:buNone/>
              <a:defRPr sz="2200">
                <a:solidFill>
                  <a:srgbClr val="35C0D6"/>
                </a:solidFill>
                <a:latin typeface="Poppins Medium"/>
                <a:ea typeface="Poppins Medium"/>
                <a:cs typeface="Poppins Medium"/>
                <a:sym typeface="Poppins Medium"/>
              </a:defRPr>
            </a:lvl1pPr>
            <a:lvl2pPr marL="914400" lvl="1" indent="-355600" algn="l">
              <a:lnSpc>
                <a:spcPct val="80000"/>
              </a:lnSpc>
              <a:spcBef>
                <a:spcPts val="1200"/>
              </a:spcBef>
              <a:spcAft>
                <a:spcPts val="0"/>
              </a:spcAft>
              <a:buClr>
                <a:srgbClr val="003051"/>
              </a:buClr>
              <a:buSzPts val="2000"/>
              <a:buChar char="•"/>
              <a:defRPr/>
            </a:lvl2pPr>
            <a:lvl3pPr marL="1371600" lvl="2" indent="-355600" algn="l">
              <a:lnSpc>
                <a:spcPct val="80000"/>
              </a:lnSpc>
              <a:spcBef>
                <a:spcPts val="1200"/>
              </a:spcBef>
              <a:spcAft>
                <a:spcPts val="0"/>
              </a:spcAft>
              <a:buClr>
                <a:srgbClr val="003051"/>
              </a:buClr>
              <a:buSzPts val="2000"/>
              <a:buChar char="•"/>
              <a:defRPr/>
            </a:lvl3pPr>
            <a:lvl4pPr marL="1828800" lvl="3" indent="-355600" algn="l">
              <a:lnSpc>
                <a:spcPct val="80000"/>
              </a:lnSpc>
              <a:spcBef>
                <a:spcPts val="1200"/>
              </a:spcBef>
              <a:spcAft>
                <a:spcPts val="0"/>
              </a:spcAft>
              <a:buClr>
                <a:srgbClr val="003051"/>
              </a:buClr>
              <a:buSzPts val="2000"/>
              <a:buChar char="•"/>
              <a:defRPr/>
            </a:lvl4pPr>
            <a:lvl5pPr marL="2286000" lvl="4" indent="-355600" algn="l">
              <a:lnSpc>
                <a:spcPct val="80000"/>
              </a:lnSpc>
              <a:spcBef>
                <a:spcPts val="1200"/>
              </a:spcBef>
              <a:spcAft>
                <a:spcPts val="0"/>
              </a:spcAft>
              <a:buClr>
                <a:srgbClr val="003051"/>
              </a:buClr>
              <a:buSzPts val="2000"/>
              <a:buChar char="•"/>
              <a:defRPr/>
            </a:lvl5pPr>
            <a:lvl6pPr marL="2743200" lvl="5" indent="-355600" algn="l">
              <a:lnSpc>
                <a:spcPct val="80000"/>
              </a:lnSpc>
              <a:spcBef>
                <a:spcPts val="1200"/>
              </a:spcBef>
              <a:spcAft>
                <a:spcPts val="0"/>
              </a:spcAft>
              <a:buClr>
                <a:srgbClr val="003051"/>
              </a:buClr>
              <a:buSzPts val="2000"/>
              <a:buChar char="•"/>
              <a:defRPr/>
            </a:lvl6pPr>
            <a:lvl7pPr marL="3200400" lvl="6" indent="-355600" algn="l">
              <a:lnSpc>
                <a:spcPct val="80000"/>
              </a:lnSpc>
              <a:spcBef>
                <a:spcPts val="1200"/>
              </a:spcBef>
              <a:spcAft>
                <a:spcPts val="0"/>
              </a:spcAft>
              <a:buClr>
                <a:srgbClr val="003051"/>
              </a:buClr>
              <a:buSzPts val="2000"/>
              <a:buChar char="•"/>
              <a:defRPr/>
            </a:lvl7pPr>
            <a:lvl8pPr marL="3657600" lvl="7" indent="-355600" algn="l">
              <a:lnSpc>
                <a:spcPct val="80000"/>
              </a:lnSpc>
              <a:spcBef>
                <a:spcPts val="1200"/>
              </a:spcBef>
              <a:spcAft>
                <a:spcPts val="0"/>
              </a:spcAft>
              <a:buClr>
                <a:srgbClr val="003051"/>
              </a:buClr>
              <a:buSzPts val="2000"/>
              <a:buChar char="•"/>
              <a:defRPr/>
            </a:lvl8pPr>
            <a:lvl9pPr marL="4114800" lvl="8" indent="-355600" algn="l">
              <a:lnSpc>
                <a:spcPct val="80000"/>
              </a:lnSpc>
              <a:spcBef>
                <a:spcPts val="1200"/>
              </a:spcBef>
              <a:spcAft>
                <a:spcPts val="0"/>
              </a:spcAft>
              <a:buClr>
                <a:srgbClr val="003051"/>
              </a:buClr>
              <a:buSzPts val="2000"/>
              <a:buChar char="•"/>
              <a:defRPr/>
            </a:lvl9pPr>
          </a:lstStyle>
          <a:p>
            <a:endParaRPr/>
          </a:p>
        </p:txBody>
      </p:sp>
      <p:sp>
        <p:nvSpPr>
          <p:cNvPr id="87" name="Google Shape;87;g39bef57d168_2_356"/>
          <p:cNvSpPr txBox="1">
            <a:spLocks noGrp="1"/>
          </p:cNvSpPr>
          <p:nvPr>
            <p:ph type="sldNum" idx="12"/>
          </p:nvPr>
        </p:nvSpPr>
        <p:spPr>
          <a:xfrm>
            <a:off x="611505" y="6333795"/>
            <a:ext cx="296400" cy="246300"/>
          </a:xfrm>
          <a:prstGeom prst="rect">
            <a:avLst/>
          </a:prstGeom>
          <a:noFill/>
          <a:ln>
            <a:noFill/>
          </a:ln>
        </p:spPr>
        <p:txBody>
          <a:bodyPr spcFirstLastPara="1" wrap="square" lIns="38100" tIns="38100" rIns="38100" bIns="38100" anchor="b" anchorCtr="0">
            <a:spAutoFit/>
          </a:bodyPr>
          <a:lstStyle>
            <a:lvl1pPr marL="0" lvl="0" indent="0" algn="l">
              <a:lnSpc>
                <a:spcPct val="100000"/>
              </a:lnSpc>
              <a:spcBef>
                <a:spcPts val="0"/>
              </a:spcBef>
              <a:buClr>
                <a:schemeClr val="dk1"/>
              </a:buClr>
              <a:buSzPts val="1100"/>
              <a:buFont typeface="Poppins SemiBold"/>
              <a:buNone/>
              <a:defRPr sz="1100" b="0" i="0" u="none" strike="noStrike" cap="none">
                <a:solidFill>
                  <a:schemeClr val="dk1"/>
                </a:solidFill>
                <a:latin typeface="Poppins SemiBold"/>
                <a:ea typeface="Poppins SemiBold"/>
                <a:cs typeface="Poppins SemiBold"/>
                <a:sym typeface="Poppins SemiBold"/>
              </a:defRPr>
            </a:lvl1pPr>
            <a:lvl2pPr marL="0" lvl="1" indent="0" algn="l">
              <a:lnSpc>
                <a:spcPct val="100000"/>
              </a:lnSpc>
              <a:spcBef>
                <a:spcPts val="0"/>
              </a:spcBef>
              <a:buClr>
                <a:schemeClr val="dk1"/>
              </a:buClr>
              <a:buSzPts val="1100"/>
              <a:buFont typeface="Poppins SemiBold"/>
              <a:buNone/>
              <a:defRPr sz="1100" b="0" i="0" u="none" strike="noStrike" cap="none">
                <a:solidFill>
                  <a:schemeClr val="dk1"/>
                </a:solidFill>
                <a:latin typeface="Poppins SemiBold"/>
                <a:ea typeface="Poppins SemiBold"/>
                <a:cs typeface="Poppins SemiBold"/>
                <a:sym typeface="Poppins SemiBold"/>
              </a:defRPr>
            </a:lvl2pPr>
            <a:lvl3pPr marL="0" lvl="2" indent="0" algn="l">
              <a:lnSpc>
                <a:spcPct val="100000"/>
              </a:lnSpc>
              <a:spcBef>
                <a:spcPts val="0"/>
              </a:spcBef>
              <a:buClr>
                <a:schemeClr val="dk1"/>
              </a:buClr>
              <a:buSzPts val="1100"/>
              <a:buFont typeface="Poppins SemiBold"/>
              <a:buNone/>
              <a:defRPr sz="1100" b="0" i="0" u="none" strike="noStrike" cap="none">
                <a:solidFill>
                  <a:schemeClr val="dk1"/>
                </a:solidFill>
                <a:latin typeface="Poppins SemiBold"/>
                <a:ea typeface="Poppins SemiBold"/>
                <a:cs typeface="Poppins SemiBold"/>
                <a:sym typeface="Poppins SemiBold"/>
              </a:defRPr>
            </a:lvl3pPr>
            <a:lvl4pPr marL="0" lvl="3" indent="0" algn="l">
              <a:lnSpc>
                <a:spcPct val="100000"/>
              </a:lnSpc>
              <a:spcBef>
                <a:spcPts val="0"/>
              </a:spcBef>
              <a:buClr>
                <a:schemeClr val="dk1"/>
              </a:buClr>
              <a:buSzPts val="1100"/>
              <a:buFont typeface="Poppins SemiBold"/>
              <a:buNone/>
              <a:defRPr sz="1100" b="0" i="0" u="none" strike="noStrike" cap="none">
                <a:solidFill>
                  <a:schemeClr val="dk1"/>
                </a:solidFill>
                <a:latin typeface="Poppins SemiBold"/>
                <a:ea typeface="Poppins SemiBold"/>
                <a:cs typeface="Poppins SemiBold"/>
                <a:sym typeface="Poppins SemiBold"/>
              </a:defRPr>
            </a:lvl4pPr>
            <a:lvl5pPr marL="0" lvl="4" indent="0" algn="l">
              <a:lnSpc>
                <a:spcPct val="100000"/>
              </a:lnSpc>
              <a:spcBef>
                <a:spcPts val="0"/>
              </a:spcBef>
              <a:buClr>
                <a:schemeClr val="dk1"/>
              </a:buClr>
              <a:buSzPts val="1100"/>
              <a:buFont typeface="Poppins SemiBold"/>
              <a:buNone/>
              <a:defRPr sz="1100" b="0" i="0" u="none" strike="noStrike" cap="none">
                <a:solidFill>
                  <a:schemeClr val="dk1"/>
                </a:solidFill>
                <a:latin typeface="Poppins SemiBold"/>
                <a:ea typeface="Poppins SemiBold"/>
                <a:cs typeface="Poppins SemiBold"/>
                <a:sym typeface="Poppins SemiBold"/>
              </a:defRPr>
            </a:lvl5pPr>
            <a:lvl6pPr marL="0" lvl="5" indent="0" algn="l">
              <a:lnSpc>
                <a:spcPct val="100000"/>
              </a:lnSpc>
              <a:spcBef>
                <a:spcPts val="0"/>
              </a:spcBef>
              <a:buClr>
                <a:schemeClr val="dk1"/>
              </a:buClr>
              <a:buSzPts val="1100"/>
              <a:buFont typeface="Poppins SemiBold"/>
              <a:buNone/>
              <a:defRPr sz="1100" b="0" i="0" u="none" strike="noStrike" cap="none">
                <a:solidFill>
                  <a:schemeClr val="dk1"/>
                </a:solidFill>
                <a:latin typeface="Poppins SemiBold"/>
                <a:ea typeface="Poppins SemiBold"/>
                <a:cs typeface="Poppins SemiBold"/>
                <a:sym typeface="Poppins SemiBold"/>
              </a:defRPr>
            </a:lvl6pPr>
            <a:lvl7pPr marL="0" lvl="6" indent="0" algn="l">
              <a:lnSpc>
                <a:spcPct val="100000"/>
              </a:lnSpc>
              <a:spcBef>
                <a:spcPts val="0"/>
              </a:spcBef>
              <a:buClr>
                <a:schemeClr val="dk1"/>
              </a:buClr>
              <a:buSzPts val="1100"/>
              <a:buFont typeface="Poppins SemiBold"/>
              <a:buNone/>
              <a:defRPr sz="1100" b="0" i="0" u="none" strike="noStrike" cap="none">
                <a:solidFill>
                  <a:schemeClr val="dk1"/>
                </a:solidFill>
                <a:latin typeface="Poppins SemiBold"/>
                <a:ea typeface="Poppins SemiBold"/>
                <a:cs typeface="Poppins SemiBold"/>
                <a:sym typeface="Poppins SemiBold"/>
              </a:defRPr>
            </a:lvl7pPr>
            <a:lvl8pPr marL="0" lvl="7" indent="0" algn="l">
              <a:lnSpc>
                <a:spcPct val="100000"/>
              </a:lnSpc>
              <a:spcBef>
                <a:spcPts val="0"/>
              </a:spcBef>
              <a:buClr>
                <a:schemeClr val="dk1"/>
              </a:buClr>
              <a:buSzPts val="1100"/>
              <a:buFont typeface="Poppins SemiBold"/>
              <a:buNone/>
              <a:defRPr sz="1100" b="0" i="0" u="none" strike="noStrike" cap="none">
                <a:solidFill>
                  <a:schemeClr val="dk1"/>
                </a:solidFill>
                <a:latin typeface="Poppins SemiBold"/>
                <a:ea typeface="Poppins SemiBold"/>
                <a:cs typeface="Poppins SemiBold"/>
                <a:sym typeface="Poppins SemiBold"/>
              </a:defRPr>
            </a:lvl8pPr>
            <a:lvl9pPr marL="0" lvl="8" indent="0" algn="l">
              <a:lnSpc>
                <a:spcPct val="100000"/>
              </a:lnSpc>
              <a:spcBef>
                <a:spcPts val="0"/>
              </a:spcBef>
              <a:buClr>
                <a:schemeClr val="dk1"/>
              </a:buClr>
              <a:buSzPts val="1100"/>
              <a:buFont typeface="Poppins SemiBold"/>
              <a:buNone/>
              <a:defRPr sz="1100" b="0" i="0" u="none" strike="noStrike" cap="none">
                <a:solidFill>
                  <a:schemeClr val="dk1"/>
                </a:solidFill>
                <a:latin typeface="Poppins SemiBold"/>
                <a:ea typeface="Poppins SemiBold"/>
                <a:cs typeface="Poppins SemiBold"/>
                <a:sym typeface="Poppins SemiBold"/>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9356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C">
  <p:cSld name="Section C">
    <p:bg>
      <p:bgPr>
        <a:solidFill>
          <a:srgbClr val="F9D573"/>
        </a:solidFill>
        <a:effectLst/>
      </p:bgPr>
    </p:bg>
    <p:spTree>
      <p:nvGrpSpPr>
        <p:cNvPr id="1" name="Shape 78"/>
        <p:cNvGrpSpPr/>
        <p:nvPr/>
      </p:nvGrpSpPr>
      <p:grpSpPr>
        <a:xfrm>
          <a:off x="0" y="0"/>
          <a:ext cx="0" cy="0"/>
          <a:chOff x="0" y="0"/>
          <a:chExt cx="0" cy="0"/>
        </a:xfrm>
      </p:grpSpPr>
      <p:pic>
        <p:nvPicPr>
          <p:cNvPr id="79" name="Google Shape;79;g39bef57d168_2_235" descr="Image"/>
          <p:cNvPicPr preferRelativeResize="0"/>
          <p:nvPr/>
        </p:nvPicPr>
        <p:blipFill rotWithShape="1">
          <a:blip r:embed="rId2">
            <a:alphaModFix/>
          </a:blip>
          <a:srcRect/>
          <a:stretch/>
        </p:blipFill>
        <p:spPr>
          <a:xfrm>
            <a:off x="-19814" y="-1579405"/>
            <a:ext cx="12231632" cy="7954183"/>
          </a:xfrm>
          <a:prstGeom prst="rect">
            <a:avLst/>
          </a:prstGeom>
          <a:noFill/>
          <a:ln>
            <a:noFill/>
          </a:ln>
        </p:spPr>
      </p:pic>
      <p:sp>
        <p:nvSpPr>
          <p:cNvPr id="80" name="Google Shape;80;g39bef57d168_2_235"/>
          <p:cNvSpPr txBox="1">
            <a:spLocks noGrp="1"/>
          </p:cNvSpPr>
          <p:nvPr>
            <p:ph type="title"/>
          </p:nvPr>
        </p:nvSpPr>
        <p:spPr>
          <a:xfrm>
            <a:off x="609600" y="1621135"/>
            <a:ext cx="10972800" cy="3301800"/>
          </a:xfrm>
          <a:prstGeom prst="rect">
            <a:avLst/>
          </a:prstGeom>
          <a:noFill/>
          <a:ln>
            <a:noFill/>
          </a:ln>
        </p:spPr>
        <p:txBody>
          <a:bodyPr spcFirstLastPara="1" wrap="square" lIns="25400" tIns="25400" rIns="25400" bIns="25400" anchor="ctr" anchorCtr="0">
            <a:normAutofit/>
          </a:bodyPr>
          <a:lstStyle>
            <a:lvl1pPr lvl="0" algn="ctr">
              <a:lnSpc>
                <a:spcPct val="80000"/>
              </a:lnSpc>
              <a:spcBef>
                <a:spcPts val="0"/>
              </a:spcBef>
              <a:spcAft>
                <a:spcPts val="0"/>
              </a:spcAft>
              <a:buClr>
                <a:srgbClr val="003051"/>
              </a:buClr>
              <a:buSzPts val="6400"/>
              <a:buFont typeface="Poppins SemiBold"/>
              <a:buNone/>
              <a:defRPr sz="6400"/>
            </a:lvl1pPr>
            <a:lvl2pPr lvl="1" algn="l">
              <a:lnSpc>
                <a:spcPct val="80000"/>
              </a:lnSpc>
              <a:spcBef>
                <a:spcPts val="0"/>
              </a:spcBef>
              <a:spcAft>
                <a:spcPts val="0"/>
              </a:spcAft>
              <a:buClr>
                <a:srgbClr val="003051"/>
              </a:buClr>
              <a:buSzPts val="900"/>
              <a:buNone/>
              <a:defRPr/>
            </a:lvl2pPr>
            <a:lvl3pPr lvl="2" algn="l">
              <a:lnSpc>
                <a:spcPct val="80000"/>
              </a:lnSpc>
              <a:spcBef>
                <a:spcPts val="0"/>
              </a:spcBef>
              <a:spcAft>
                <a:spcPts val="0"/>
              </a:spcAft>
              <a:buClr>
                <a:srgbClr val="003051"/>
              </a:buClr>
              <a:buSzPts val="900"/>
              <a:buNone/>
              <a:defRPr/>
            </a:lvl3pPr>
            <a:lvl4pPr lvl="3" algn="l">
              <a:lnSpc>
                <a:spcPct val="80000"/>
              </a:lnSpc>
              <a:spcBef>
                <a:spcPts val="0"/>
              </a:spcBef>
              <a:spcAft>
                <a:spcPts val="0"/>
              </a:spcAft>
              <a:buClr>
                <a:srgbClr val="003051"/>
              </a:buClr>
              <a:buSzPts val="900"/>
              <a:buNone/>
              <a:defRPr/>
            </a:lvl4pPr>
            <a:lvl5pPr lvl="4" algn="l">
              <a:lnSpc>
                <a:spcPct val="80000"/>
              </a:lnSpc>
              <a:spcBef>
                <a:spcPts val="0"/>
              </a:spcBef>
              <a:spcAft>
                <a:spcPts val="0"/>
              </a:spcAft>
              <a:buClr>
                <a:srgbClr val="003051"/>
              </a:buClr>
              <a:buSzPts val="900"/>
              <a:buNone/>
              <a:defRPr/>
            </a:lvl5pPr>
            <a:lvl6pPr lvl="5" algn="l">
              <a:lnSpc>
                <a:spcPct val="80000"/>
              </a:lnSpc>
              <a:spcBef>
                <a:spcPts val="0"/>
              </a:spcBef>
              <a:spcAft>
                <a:spcPts val="0"/>
              </a:spcAft>
              <a:buClr>
                <a:srgbClr val="003051"/>
              </a:buClr>
              <a:buSzPts val="900"/>
              <a:buNone/>
              <a:defRPr/>
            </a:lvl6pPr>
            <a:lvl7pPr lvl="6" algn="l">
              <a:lnSpc>
                <a:spcPct val="80000"/>
              </a:lnSpc>
              <a:spcBef>
                <a:spcPts val="0"/>
              </a:spcBef>
              <a:spcAft>
                <a:spcPts val="0"/>
              </a:spcAft>
              <a:buClr>
                <a:srgbClr val="003051"/>
              </a:buClr>
              <a:buSzPts val="900"/>
              <a:buNone/>
              <a:defRPr/>
            </a:lvl7pPr>
            <a:lvl8pPr lvl="7" algn="l">
              <a:lnSpc>
                <a:spcPct val="80000"/>
              </a:lnSpc>
              <a:spcBef>
                <a:spcPts val="0"/>
              </a:spcBef>
              <a:spcAft>
                <a:spcPts val="0"/>
              </a:spcAft>
              <a:buClr>
                <a:srgbClr val="003051"/>
              </a:buClr>
              <a:buSzPts val="900"/>
              <a:buNone/>
              <a:defRPr/>
            </a:lvl8pPr>
            <a:lvl9pPr lvl="8" algn="l">
              <a:lnSpc>
                <a:spcPct val="80000"/>
              </a:lnSpc>
              <a:spcBef>
                <a:spcPts val="0"/>
              </a:spcBef>
              <a:spcAft>
                <a:spcPts val="0"/>
              </a:spcAft>
              <a:buClr>
                <a:srgbClr val="003051"/>
              </a:buClr>
              <a:buSzPts val="900"/>
              <a:buNone/>
              <a:defRPr/>
            </a:lvl9pPr>
          </a:lstStyle>
          <a:p>
            <a:endParaRPr/>
          </a:p>
        </p:txBody>
      </p:sp>
      <p:sp>
        <p:nvSpPr>
          <p:cNvPr id="81" name="Google Shape;81;g39bef57d168_2_235"/>
          <p:cNvSpPr txBox="1">
            <a:spLocks noGrp="1"/>
          </p:cNvSpPr>
          <p:nvPr>
            <p:ph type="sldNum" idx="12"/>
          </p:nvPr>
        </p:nvSpPr>
        <p:spPr>
          <a:xfrm>
            <a:off x="6009132" y="6336030"/>
            <a:ext cx="177600" cy="205200"/>
          </a:xfrm>
          <a:prstGeom prst="rect">
            <a:avLst/>
          </a:prstGeom>
          <a:noFill/>
          <a:ln>
            <a:noFill/>
          </a:ln>
        </p:spPr>
        <p:txBody>
          <a:bodyPr spcFirstLastPara="1" wrap="square" lIns="25400" tIns="25400" rIns="25400" bIns="25400" anchor="b" anchorCtr="0">
            <a:spAutoFit/>
          </a:bodyPr>
          <a:lstStyle>
            <a:lvl1pPr marL="0" lvl="0" indent="0" algn="ctr">
              <a:lnSpc>
                <a:spcPct val="100000"/>
              </a:lnSpc>
              <a:spcBef>
                <a:spcPts val="0"/>
              </a:spcBef>
              <a:spcAft>
                <a:spcPts val="0"/>
              </a:spcAft>
              <a:buClr>
                <a:srgbClr val="003051"/>
              </a:buClr>
              <a:buSzPts val="1000"/>
              <a:buFont typeface="Poppins"/>
              <a:buNone/>
              <a:defRPr sz="1000"/>
            </a:lvl1pPr>
            <a:lvl2pPr marL="0" lvl="1" indent="0" algn="ctr">
              <a:lnSpc>
                <a:spcPct val="100000"/>
              </a:lnSpc>
              <a:spcBef>
                <a:spcPts val="0"/>
              </a:spcBef>
              <a:spcAft>
                <a:spcPts val="0"/>
              </a:spcAft>
              <a:buClr>
                <a:srgbClr val="003051"/>
              </a:buClr>
              <a:buSzPts val="1000"/>
              <a:buFont typeface="Poppins"/>
              <a:buNone/>
              <a:defRPr sz="1000"/>
            </a:lvl2pPr>
            <a:lvl3pPr marL="0" lvl="2" indent="0" algn="ctr">
              <a:lnSpc>
                <a:spcPct val="100000"/>
              </a:lnSpc>
              <a:spcBef>
                <a:spcPts val="0"/>
              </a:spcBef>
              <a:spcAft>
                <a:spcPts val="0"/>
              </a:spcAft>
              <a:buClr>
                <a:srgbClr val="003051"/>
              </a:buClr>
              <a:buSzPts val="1000"/>
              <a:buFont typeface="Poppins"/>
              <a:buNone/>
              <a:defRPr sz="1000"/>
            </a:lvl3pPr>
            <a:lvl4pPr marL="0" lvl="3" indent="0" algn="ctr">
              <a:lnSpc>
                <a:spcPct val="100000"/>
              </a:lnSpc>
              <a:spcBef>
                <a:spcPts val="0"/>
              </a:spcBef>
              <a:spcAft>
                <a:spcPts val="0"/>
              </a:spcAft>
              <a:buClr>
                <a:srgbClr val="003051"/>
              </a:buClr>
              <a:buSzPts val="1000"/>
              <a:buFont typeface="Poppins"/>
              <a:buNone/>
              <a:defRPr sz="1000"/>
            </a:lvl4pPr>
            <a:lvl5pPr marL="0" lvl="4" indent="0" algn="ctr">
              <a:lnSpc>
                <a:spcPct val="100000"/>
              </a:lnSpc>
              <a:spcBef>
                <a:spcPts val="0"/>
              </a:spcBef>
              <a:spcAft>
                <a:spcPts val="0"/>
              </a:spcAft>
              <a:buClr>
                <a:srgbClr val="003051"/>
              </a:buClr>
              <a:buSzPts val="1000"/>
              <a:buFont typeface="Poppins"/>
              <a:buNone/>
              <a:defRPr sz="1000"/>
            </a:lvl5pPr>
            <a:lvl6pPr marL="0" lvl="5" indent="0" algn="ctr">
              <a:lnSpc>
                <a:spcPct val="100000"/>
              </a:lnSpc>
              <a:spcBef>
                <a:spcPts val="0"/>
              </a:spcBef>
              <a:spcAft>
                <a:spcPts val="0"/>
              </a:spcAft>
              <a:buClr>
                <a:srgbClr val="003051"/>
              </a:buClr>
              <a:buSzPts val="1000"/>
              <a:buFont typeface="Poppins"/>
              <a:buNone/>
              <a:defRPr sz="1000"/>
            </a:lvl6pPr>
            <a:lvl7pPr marL="0" lvl="6" indent="0" algn="ctr">
              <a:lnSpc>
                <a:spcPct val="100000"/>
              </a:lnSpc>
              <a:spcBef>
                <a:spcPts val="0"/>
              </a:spcBef>
              <a:spcAft>
                <a:spcPts val="0"/>
              </a:spcAft>
              <a:buClr>
                <a:srgbClr val="003051"/>
              </a:buClr>
              <a:buSzPts val="1000"/>
              <a:buFont typeface="Poppins"/>
              <a:buNone/>
              <a:defRPr sz="1000"/>
            </a:lvl7pPr>
            <a:lvl8pPr marL="0" lvl="7" indent="0" algn="ctr">
              <a:lnSpc>
                <a:spcPct val="100000"/>
              </a:lnSpc>
              <a:spcBef>
                <a:spcPts val="0"/>
              </a:spcBef>
              <a:spcAft>
                <a:spcPts val="0"/>
              </a:spcAft>
              <a:buClr>
                <a:srgbClr val="003051"/>
              </a:buClr>
              <a:buSzPts val="1000"/>
              <a:buFont typeface="Poppins"/>
              <a:buNone/>
              <a:defRPr sz="1000"/>
            </a:lvl8pPr>
            <a:lvl9pPr marL="0" lvl="8" indent="0" algn="ctr">
              <a:lnSpc>
                <a:spcPct val="100000"/>
              </a:lnSpc>
              <a:spcBef>
                <a:spcPts val="0"/>
              </a:spcBef>
              <a:spcAft>
                <a:spcPts val="0"/>
              </a:spcAft>
              <a:buClr>
                <a:srgbClr val="003051"/>
              </a:buClr>
              <a:buSzPts val="1000"/>
              <a:buFont typeface="Poppins"/>
              <a:buNone/>
              <a:defRPr sz="1000"/>
            </a:lvl9pPr>
          </a:lstStyle>
          <a:p>
            <a:pPr marL="0" lvl="0" indent="0" algn="ctr" rtl="0">
              <a:spcBef>
                <a:spcPts val="0"/>
              </a:spcBef>
              <a:spcAft>
                <a:spcPts val="0"/>
              </a:spcAft>
              <a:buNone/>
            </a:pPr>
            <a:fld id="{00000000-1234-1234-1234-123412341234}" type="slidenum">
              <a:rPr lang="en-US"/>
              <a:t>‹#›</a:t>
            </a:fld>
            <a:endParaRPr b="0" i="0" u="none" strike="noStrike" cap="none">
              <a:solidFill>
                <a:srgbClr val="003051"/>
              </a:solidFill>
              <a:latin typeface="Poppins"/>
              <a:ea typeface="Poppins"/>
              <a:cs typeface="Poppins"/>
              <a:sym typeface="Poppins"/>
            </a:endParaRPr>
          </a:p>
        </p:txBody>
      </p:sp>
    </p:spTree>
    <p:extLst>
      <p:ext uri="{BB962C8B-B14F-4D97-AF65-F5344CB8AC3E}">
        <p14:creationId xmlns:p14="http://schemas.microsoft.com/office/powerpoint/2010/main" val="425133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74"/>
        <p:cNvGrpSpPr/>
        <p:nvPr/>
      </p:nvGrpSpPr>
      <p:grpSpPr>
        <a:xfrm>
          <a:off x="0" y="0"/>
          <a:ext cx="0" cy="0"/>
          <a:chOff x="0" y="0"/>
          <a:chExt cx="0" cy="0"/>
        </a:xfrm>
      </p:grpSpPr>
      <p:sp>
        <p:nvSpPr>
          <p:cNvPr id="75" name="Google Shape;75;g39bef57d168_2_11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1pPr>
            <a:lvl2pPr marR="0" lvl="1"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2pPr>
            <a:lvl3pPr marR="0" lvl="2"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3pPr>
            <a:lvl4pPr marR="0" lvl="3"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4pPr>
            <a:lvl5pPr marR="0" lvl="4"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5pPr>
            <a:lvl6pPr marR="0" lvl="5"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6pPr>
            <a:lvl7pPr marR="0" lvl="6"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7pPr>
            <a:lvl8pPr marR="0" lvl="7"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8pPr>
            <a:lvl9pPr marR="0" lvl="8"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9pPr>
          </a:lstStyle>
          <a:p>
            <a:endParaRPr/>
          </a:p>
        </p:txBody>
      </p:sp>
      <p:sp>
        <p:nvSpPr>
          <p:cNvPr id="76" name="Google Shape;76;g39bef57d168_2_11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1pPr>
            <a:lvl2pPr marR="0" lvl="1"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2pPr>
            <a:lvl3pPr marR="0" lvl="2"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3pPr>
            <a:lvl4pPr marR="0" lvl="3"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4pPr>
            <a:lvl5pPr marR="0" lvl="4"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5pPr>
            <a:lvl6pPr marR="0" lvl="5"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6pPr>
            <a:lvl7pPr marR="0" lvl="6"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7pPr>
            <a:lvl8pPr marR="0" lvl="7"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8pPr>
            <a:lvl9pPr marR="0" lvl="8" algn="l">
              <a:spcBef>
                <a:spcPts val="0"/>
              </a:spcBef>
              <a:spcAft>
                <a:spcPts val="0"/>
              </a:spcAft>
              <a:buSzPts val="1400"/>
              <a:buNone/>
              <a:defRPr sz="1800" b="0" i="0" u="none" strike="noStrike" cap="none">
                <a:solidFill>
                  <a:schemeClr val="dk1"/>
                </a:solidFill>
                <a:latin typeface="Poppins SemiBold"/>
                <a:ea typeface="Poppins SemiBold"/>
                <a:cs typeface="Poppins SemiBold"/>
                <a:sym typeface="Poppins SemiBold"/>
              </a:defRPr>
            </a:lvl9pPr>
          </a:lstStyle>
          <a:p>
            <a:endParaRPr/>
          </a:p>
        </p:txBody>
      </p:sp>
      <p:sp>
        <p:nvSpPr>
          <p:cNvPr id="77" name="Google Shape;77;g39bef57d168_2_115"/>
          <p:cNvSpPr txBox="1">
            <a:spLocks noGrp="1"/>
          </p:cNvSpPr>
          <p:nvPr>
            <p:ph type="sldNum" idx="12"/>
          </p:nvPr>
        </p:nvSpPr>
        <p:spPr>
          <a:xfrm>
            <a:off x="611505" y="6308151"/>
            <a:ext cx="296700" cy="287400"/>
          </a:xfrm>
          <a:prstGeom prst="rect">
            <a:avLst/>
          </a:prstGeom>
          <a:noFill/>
          <a:ln>
            <a:noFill/>
          </a:ln>
        </p:spPr>
        <p:txBody>
          <a:bodyPr spcFirstLastPara="1" wrap="square" lIns="50800" tIns="50800" rIns="50800" bIns="50800" anchor="b" anchorCtr="0">
            <a:spAutoFit/>
          </a:bodyPr>
          <a:lstStyle>
            <a:lvl1pPr marL="0" lvl="0" indent="0" algn="l">
              <a:lnSpc>
                <a:spcPct val="100000"/>
              </a:lnSpc>
              <a:spcBef>
                <a:spcPts val="0"/>
              </a:spcBef>
              <a:buNone/>
              <a:defRPr/>
            </a:lvl1pPr>
            <a:lvl2pPr marL="0" lvl="1" indent="0" algn="l">
              <a:lnSpc>
                <a:spcPct val="100000"/>
              </a:lnSpc>
              <a:spcBef>
                <a:spcPts val="0"/>
              </a:spcBef>
              <a:buNone/>
              <a:defRPr/>
            </a:lvl2pPr>
            <a:lvl3pPr marL="0" lvl="2" indent="0" algn="l">
              <a:lnSpc>
                <a:spcPct val="100000"/>
              </a:lnSpc>
              <a:spcBef>
                <a:spcPts val="0"/>
              </a:spcBef>
              <a:buNone/>
              <a:defRPr/>
            </a:lvl3pPr>
            <a:lvl4pPr marL="0" lvl="3" indent="0" algn="l">
              <a:lnSpc>
                <a:spcPct val="100000"/>
              </a:lnSpc>
              <a:spcBef>
                <a:spcPts val="0"/>
              </a:spcBef>
              <a:buNone/>
              <a:defRPr/>
            </a:lvl4pPr>
            <a:lvl5pPr marL="0" lvl="4" indent="0" algn="l">
              <a:lnSpc>
                <a:spcPct val="100000"/>
              </a:lnSpc>
              <a:spcBef>
                <a:spcPts val="0"/>
              </a:spcBef>
              <a:buNone/>
              <a:defRPr/>
            </a:lvl5pPr>
            <a:lvl6pPr marL="0" lvl="5" indent="0" algn="l">
              <a:lnSpc>
                <a:spcPct val="100000"/>
              </a:lnSpc>
              <a:spcBef>
                <a:spcPts val="0"/>
              </a:spcBef>
              <a:buNone/>
              <a:defRPr/>
            </a:lvl6pPr>
            <a:lvl7pPr marL="0" lvl="6" indent="0" algn="l">
              <a:lnSpc>
                <a:spcPct val="100000"/>
              </a:lnSpc>
              <a:spcBef>
                <a:spcPts val="0"/>
              </a:spcBef>
              <a:buNone/>
              <a:defRPr/>
            </a:lvl7pPr>
            <a:lvl8pPr marL="0" lvl="7" indent="0" algn="l">
              <a:lnSpc>
                <a:spcPct val="100000"/>
              </a:lnSpc>
              <a:spcBef>
                <a:spcPts val="0"/>
              </a:spcBef>
              <a:buNone/>
              <a:defRPr/>
            </a:lvl8pPr>
            <a:lvl9pPr marL="0" lvl="8" indent="0" algn="l">
              <a:lnSpc>
                <a:spcPct val="100000"/>
              </a:lnSpc>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60278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in shape with image">
  <p:cSld name="1_Text in shape with image">
    <p:spTree>
      <p:nvGrpSpPr>
        <p:cNvPr id="1" name="Shape 64"/>
        <p:cNvGrpSpPr/>
        <p:nvPr/>
      </p:nvGrpSpPr>
      <p:grpSpPr>
        <a:xfrm>
          <a:off x="0" y="0"/>
          <a:ext cx="0" cy="0"/>
          <a:chOff x="0" y="0"/>
          <a:chExt cx="0" cy="0"/>
        </a:xfrm>
      </p:grpSpPr>
      <p:sp>
        <p:nvSpPr>
          <p:cNvPr id="65" name="Google Shape;65;p30"/>
          <p:cNvSpPr>
            <a:spLocks noGrp="1"/>
          </p:cNvSpPr>
          <p:nvPr>
            <p:ph type="pic" idx="2"/>
          </p:nvPr>
        </p:nvSpPr>
        <p:spPr>
          <a:xfrm>
            <a:off x="6357256" y="0"/>
            <a:ext cx="5834743" cy="6857999"/>
          </a:xfrm>
          <a:prstGeom prst="rect">
            <a:avLst/>
          </a:prstGeom>
          <a:noFill/>
          <a:ln>
            <a:noFill/>
          </a:ln>
        </p:spPr>
      </p:sp>
      <p:sp>
        <p:nvSpPr>
          <p:cNvPr id="66" name="Google Shape;66;p30"/>
          <p:cNvSpPr txBox="1"/>
          <p:nvPr/>
        </p:nvSpPr>
        <p:spPr>
          <a:xfrm>
            <a:off x="11290852" y="6356350"/>
            <a:ext cx="4971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Poppins Medium"/>
                <a:ea typeface="Poppins Medium"/>
                <a:cs typeface="Poppins Medium"/>
                <a:sym typeface="Poppins Medium"/>
              </a:rPr>
              <a:t>‹#›</a:t>
            </a:fld>
            <a:endParaRPr sz="1200" b="0" i="0" u="none" strike="noStrike" cap="none">
              <a:solidFill>
                <a:schemeClr val="lt1"/>
              </a:solidFill>
              <a:latin typeface="Poppins Medium"/>
              <a:ea typeface="Poppins Medium"/>
              <a:cs typeface="Poppins Medium"/>
              <a:sym typeface="Poppins Medium"/>
            </a:endParaRPr>
          </a:p>
        </p:txBody>
      </p:sp>
      <p:sp>
        <p:nvSpPr>
          <p:cNvPr id="67" name="Google Shape;67;p30"/>
          <p:cNvSpPr txBox="1">
            <a:spLocks noGrp="1"/>
          </p:cNvSpPr>
          <p:nvPr>
            <p:ph type="title"/>
          </p:nvPr>
        </p:nvSpPr>
        <p:spPr>
          <a:xfrm>
            <a:off x="415209" y="321805"/>
            <a:ext cx="4855291" cy="130379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accent1"/>
              </a:buClr>
              <a:buSzPts val="4400"/>
              <a:buFont typeface="Poppins Medium"/>
              <a:buNone/>
              <a:defRPr sz="4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0"/>
          <p:cNvSpPr txBox="1">
            <a:spLocks noGrp="1"/>
          </p:cNvSpPr>
          <p:nvPr>
            <p:ph type="body" idx="1"/>
          </p:nvPr>
        </p:nvSpPr>
        <p:spPr>
          <a:xfrm>
            <a:off x="435430" y="1596571"/>
            <a:ext cx="5631542" cy="4920117"/>
          </a:xfrm>
          <a:prstGeom prst="rect">
            <a:avLst/>
          </a:prstGeom>
          <a:noFill/>
          <a:ln>
            <a:noFill/>
          </a:ln>
        </p:spPr>
        <p:txBody>
          <a:bodyPr spcFirstLastPara="1" wrap="square" lIns="91425" tIns="45700" rIns="91425" bIns="45700" anchor="t" anchorCtr="0">
            <a:normAutofit/>
          </a:bodyPr>
          <a:lstStyle>
            <a:lvl1pPr marL="457200" lvl="0" indent="-365760" algn="l">
              <a:lnSpc>
                <a:spcPct val="90000"/>
              </a:lnSpc>
              <a:spcBef>
                <a:spcPts val="1200"/>
              </a:spcBef>
              <a:spcAft>
                <a:spcPts val="0"/>
              </a:spcAft>
              <a:buClr>
                <a:schemeClr val="dk1"/>
              </a:buClr>
              <a:buSzPts val="2160"/>
              <a:buChar char="•"/>
              <a:defRPr sz="2400">
                <a:latin typeface="Inter"/>
                <a:ea typeface="Inter"/>
                <a:cs typeface="Inter"/>
                <a:sym typeface="Inter"/>
              </a:defRPr>
            </a:lvl1pPr>
            <a:lvl2pPr marL="914400" lvl="1" indent="-365760" algn="l">
              <a:lnSpc>
                <a:spcPct val="90000"/>
              </a:lnSpc>
              <a:spcBef>
                <a:spcPts val="1200"/>
              </a:spcBef>
              <a:spcAft>
                <a:spcPts val="0"/>
              </a:spcAft>
              <a:buClr>
                <a:schemeClr val="dk1"/>
              </a:buClr>
              <a:buSzPts val="2160"/>
              <a:buFont typeface="Inter"/>
              <a:buChar char="-"/>
              <a:defRPr sz="2400">
                <a:latin typeface="Inter"/>
                <a:ea typeface="Inter"/>
                <a:cs typeface="Inter"/>
                <a:sym typeface="Inter"/>
              </a:defRPr>
            </a:lvl2pPr>
            <a:lvl3pPr marL="1371600" lvl="2" indent="-365760" algn="l">
              <a:lnSpc>
                <a:spcPct val="90000"/>
              </a:lnSpc>
              <a:spcBef>
                <a:spcPts val="1200"/>
              </a:spcBef>
              <a:spcAft>
                <a:spcPts val="0"/>
              </a:spcAft>
              <a:buClr>
                <a:schemeClr val="dk1"/>
              </a:buClr>
              <a:buSzPts val="2160"/>
              <a:buChar char="•"/>
              <a:defRPr>
                <a:latin typeface="Inter"/>
                <a:ea typeface="Inter"/>
                <a:cs typeface="Inter"/>
                <a:sym typeface="Inter"/>
              </a:defRPr>
            </a:lvl3pPr>
            <a:lvl4pPr marL="1828800" lvl="3" indent="-365760" algn="l">
              <a:lnSpc>
                <a:spcPct val="90000"/>
              </a:lnSpc>
              <a:spcBef>
                <a:spcPts val="1200"/>
              </a:spcBef>
              <a:spcAft>
                <a:spcPts val="0"/>
              </a:spcAft>
              <a:buClr>
                <a:schemeClr val="dk1"/>
              </a:buClr>
              <a:buSzPts val="2160"/>
              <a:buChar char="•"/>
              <a:defRPr>
                <a:latin typeface="Inter"/>
                <a:ea typeface="Inter"/>
                <a:cs typeface="Inter"/>
                <a:sym typeface="Inter"/>
              </a:defRPr>
            </a:lvl4pPr>
            <a:lvl5pPr marL="2286000" lvl="4" indent="-365760" algn="l">
              <a:lnSpc>
                <a:spcPct val="90000"/>
              </a:lnSpc>
              <a:spcBef>
                <a:spcPts val="1200"/>
              </a:spcBef>
              <a:spcAft>
                <a:spcPts val="0"/>
              </a:spcAft>
              <a:buClr>
                <a:schemeClr val="dk1"/>
              </a:buClr>
              <a:buSzPts val="2160"/>
              <a:buChar char="•"/>
              <a:defRPr>
                <a:latin typeface="Inter"/>
                <a:ea typeface="Inter"/>
                <a:cs typeface="Inter"/>
                <a:sym typeface="Inte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0"/>
          <p:cNvSpPr txBox="1">
            <a:spLocks noGrp="1"/>
          </p:cNvSpPr>
          <p:nvPr>
            <p:ph type="sldNum" idx="12"/>
          </p:nvPr>
        </p:nvSpPr>
        <p:spPr>
          <a:xfrm>
            <a:off x="8610600" y="6356350"/>
            <a:ext cx="31773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Poppins Medium"/>
                <a:ea typeface="Poppins Medium"/>
                <a:cs typeface="Poppins Medium"/>
                <a:sym typeface="Poppins Medium"/>
              </a:defRPr>
            </a:lvl1pPr>
            <a:lvl2pPr marL="0" lvl="1" indent="0" algn="r">
              <a:spcBef>
                <a:spcPts val="0"/>
              </a:spcBef>
              <a:buNone/>
              <a:defRPr sz="1200" b="0" i="0" u="none" strike="noStrike" cap="none">
                <a:solidFill>
                  <a:schemeClr val="accent1"/>
                </a:solidFill>
                <a:latin typeface="Poppins Medium"/>
                <a:ea typeface="Poppins Medium"/>
                <a:cs typeface="Poppins Medium"/>
                <a:sym typeface="Poppins Medium"/>
              </a:defRPr>
            </a:lvl2pPr>
            <a:lvl3pPr marL="0" lvl="2" indent="0" algn="r">
              <a:spcBef>
                <a:spcPts val="0"/>
              </a:spcBef>
              <a:buNone/>
              <a:defRPr sz="1200" b="0" i="0" u="none" strike="noStrike" cap="none">
                <a:solidFill>
                  <a:schemeClr val="accent1"/>
                </a:solidFill>
                <a:latin typeface="Poppins Medium"/>
                <a:ea typeface="Poppins Medium"/>
                <a:cs typeface="Poppins Medium"/>
                <a:sym typeface="Poppins Medium"/>
              </a:defRPr>
            </a:lvl3pPr>
            <a:lvl4pPr marL="0" lvl="3" indent="0" algn="r">
              <a:spcBef>
                <a:spcPts val="0"/>
              </a:spcBef>
              <a:buNone/>
              <a:defRPr sz="1200" b="0" i="0" u="none" strike="noStrike" cap="none">
                <a:solidFill>
                  <a:schemeClr val="accent1"/>
                </a:solidFill>
                <a:latin typeface="Poppins Medium"/>
                <a:ea typeface="Poppins Medium"/>
                <a:cs typeface="Poppins Medium"/>
                <a:sym typeface="Poppins Medium"/>
              </a:defRPr>
            </a:lvl4pPr>
            <a:lvl5pPr marL="0" lvl="4" indent="0" algn="r">
              <a:spcBef>
                <a:spcPts val="0"/>
              </a:spcBef>
              <a:buNone/>
              <a:defRPr sz="1200" b="0" i="0" u="none" strike="noStrike" cap="none">
                <a:solidFill>
                  <a:schemeClr val="accent1"/>
                </a:solidFill>
                <a:latin typeface="Poppins Medium"/>
                <a:ea typeface="Poppins Medium"/>
                <a:cs typeface="Poppins Medium"/>
                <a:sym typeface="Poppins Medium"/>
              </a:defRPr>
            </a:lvl5pPr>
            <a:lvl6pPr marL="0" lvl="5" indent="0" algn="r">
              <a:spcBef>
                <a:spcPts val="0"/>
              </a:spcBef>
              <a:buNone/>
              <a:defRPr sz="1200" b="0" i="0" u="none" strike="noStrike" cap="none">
                <a:solidFill>
                  <a:schemeClr val="accent1"/>
                </a:solidFill>
                <a:latin typeface="Poppins Medium"/>
                <a:ea typeface="Poppins Medium"/>
                <a:cs typeface="Poppins Medium"/>
                <a:sym typeface="Poppins Medium"/>
              </a:defRPr>
            </a:lvl6pPr>
            <a:lvl7pPr marL="0" lvl="6" indent="0" algn="r">
              <a:spcBef>
                <a:spcPts val="0"/>
              </a:spcBef>
              <a:buNone/>
              <a:defRPr sz="1200" b="0" i="0" u="none" strike="noStrike" cap="none">
                <a:solidFill>
                  <a:schemeClr val="accent1"/>
                </a:solidFill>
                <a:latin typeface="Poppins Medium"/>
                <a:ea typeface="Poppins Medium"/>
                <a:cs typeface="Poppins Medium"/>
                <a:sym typeface="Poppins Medium"/>
              </a:defRPr>
            </a:lvl7pPr>
            <a:lvl8pPr marL="0" lvl="7" indent="0" algn="r">
              <a:spcBef>
                <a:spcPts val="0"/>
              </a:spcBef>
              <a:buNone/>
              <a:defRPr sz="1200" b="0" i="0" u="none" strike="noStrike" cap="none">
                <a:solidFill>
                  <a:schemeClr val="accent1"/>
                </a:solidFill>
                <a:latin typeface="Poppins Medium"/>
                <a:ea typeface="Poppins Medium"/>
                <a:cs typeface="Poppins Medium"/>
                <a:sym typeface="Poppins Medium"/>
              </a:defRPr>
            </a:lvl8pPr>
            <a:lvl9pPr marL="0" lvl="8" indent="0" algn="r">
              <a:spcBef>
                <a:spcPts val="0"/>
              </a:spcBef>
              <a:buNone/>
              <a:defRPr sz="1200" b="0" i="0" u="none" strike="noStrike" cap="none">
                <a:solidFill>
                  <a:schemeClr val="accent1"/>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514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8D337-4F1F-5C2E-2320-EAE11153C7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AF0D42-ACE4-BE2D-E165-57CEC1DD0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4B5D78-109E-E6EF-0FD1-FE666040EA73}"/>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5" name="Footer Placeholder 4">
            <a:extLst>
              <a:ext uri="{FF2B5EF4-FFF2-40B4-BE49-F238E27FC236}">
                <a16:creationId xmlns:a16="http://schemas.microsoft.com/office/drawing/2014/main" id="{E4BE4875-BA1B-F074-F0E2-7DDC4F3AF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76B5C-FBFD-12DF-9120-8788331AF3A6}"/>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673121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F377-AFB8-6314-A944-7D2FC27CBB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A7AC34-BC00-2134-B191-A300036EDF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5C050-8939-FE6A-F1F8-DB76CE586656}"/>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5" name="Footer Placeholder 4">
            <a:extLst>
              <a:ext uri="{FF2B5EF4-FFF2-40B4-BE49-F238E27FC236}">
                <a16:creationId xmlns:a16="http://schemas.microsoft.com/office/drawing/2014/main" id="{75D44E5D-3DD7-771C-1350-8500DB45F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304C40-1822-DAFD-CAB3-8189183E448B}"/>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1895998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5F51-DCE6-3DFF-7347-C4F6A651C4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5BF9DD-F60A-6EE4-4847-0962AE5945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8A8A93-F7CC-E0D2-7FA0-7739315FBB19}"/>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5" name="Footer Placeholder 4">
            <a:extLst>
              <a:ext uri="{FF2B5EF4-FFF2-40B4-BE49-F238E27FC236}">
                <a16:creationId xmlns:a16="http://schemas.microsoft.com/office/drawing/2014/main" id="{CD4A0895-765F-828C-116F-D3C330B09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C225F-11AB-8BA5-C73B-3A1558FE79F2}"/>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2007697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87A7-9A2B-77C7-E8AA-AED5794E4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5DC4D8-0623-C262-5CF5-6E57A41A24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F4E353-818D-90D1-DAC8-FAE980F5AE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FF6756-8BEC-8A76-72D6-E03925E16125}"/>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6" name="Footer Placeholder 5">
            <a:extLst>
              <a:ext uri="{FF2B5EF4-FFF2-40B4-BE49-F238E27FC236}">
                <a16:creationId xmlns:a16="http://schemas.microsoft.com/office/drawing/2014/main" id="{A4EC42C8-BEBF-1A92-EE04-61FDDC8D3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68A4C2-525E-9FBF-3C21-230C14736C02}"/>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91557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813F-8848-C867-7F47-204C478AAC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1A9BB-E5C5-1193-10CE-B5F4DE66E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D94D1-0D11-AE1B-E51B-BE6F6A5A28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87910C-A149-EF91-88ED-45F356CBAC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D1478-D6EB-8EC0-E8EE-E58A944A6F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7380BC-FDE9-C23E-9CD7-1BB2384F28F0}"/>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8" name="Footer Placeholder 7">
            <a:extLst>
              <a:ext uri="{FF2B5EF4-FFF2-40B4-BE49-F238E27FC236}">
                <a16:creationId xmlns:a16="http://schemas.microsoft.com/office/drawing/2014/main" id="{6195321A-465B-688C-C284-9D7BA64AEA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4B07CA-A2FF-41F8-91A9-492EA59D03D2}"/>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216129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mission slide with presenter pictu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183D51-74B9-9DE6-4A15-7CC4441E3E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09"/>
          <a:stretch/>
        </p:blipFill>
        <p:spPr>
          <a:xfrm>
            <a:off x="3428256" y="0"/>
            <a:ext cx="8785009" cy="2362200"/>
          </a:xfrm>
          <a:prstGeom prst="rect">
            <a:avLst/>
          </a:prstGeom>
        </p:spPr>
      </p:pic>
      <p:sp>
        <p:nvSpPr>
          <p:cNvPr id="3" name="Picture Placeholder 2">
            <a:extLst>
              <a:ext uri="{FF2B5EF4-FFF2-40B4-BE49-F238E27FC236}">
                <a16:creationId xmlns:a16="http://schemas.microsoft.com/office/drawing/2014/main" id="{A0BDAA38-A53D-A9BF-B5F8-B5E082D713E8}"/>
              </a:ext>
            </a:extLst>
          </p:cNvPr>
          <p:cNvSpPr>
            <a:spLocks noGrp="1"/>
          </p:cNvSpPr>
          <p:nvPr>
            <p:ph type="pic" idx="1" hasCustomPrompt="1"/>
          </p:nvPr>
        </p:nvSpPr>
        <p:spPr>
          <a:xfrm>
            <a:off x="7563556" y="1365957"/>
            <a:ext cx="3919604" cy="4267200"/>
          </a:xfr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commission presenter head shot</a:t>
            </a:r>
          </a:p>
        </p:txBody>
      </p:sp>
      <p:sp>
        <p:nvSpPr>
          <p:cNvPr id="9" name="Picture Placeholder 8">
            <a:extLst>
              <a:ext uri="{FF2B5EF4-FFF2-40B4-BE49-F238E27FC236}">
                <a16:creationId xmlns:a16="http://schemas.microsoft.com/office/drawing/2014/main" id="{4C1706E1-5039-FACA-2A58-CFF3A8289BAF}"/>
              </a:ext>
            </a:extLst>
          </p:cNvPr>
          <p:cNvSpPr>
            <a:spLocks noGrp="1"/>
          </p:cNvSpPr>
          <p:nvPr>
            <p:ph type="pic" sz="quarter" idx="12"/>
          </p:nvPr>
        </p:nvSpPr>
        <p:spPr>
          <a:xfrm>
            <a:off x="7577765" y="5271976"/>
            <a:ext cx="4635500" cy="1607289"/>
          </a:xfrm>
          <a:blipFill dpi="0" rotWithShape="1">
            <a:blip r:embed="rId3"/>
            <a:srcRect/>
            <a:stretch>
              <a:fillRect/>
            </a:stretch>
          </a:blipFill>
        </p:spPr>
        <p:txBody>
          <a:bodyPr/>
          <a:lstStyle>
            <a:lvl1pPr marL="0" indent="0">
              <a:buNone/>
              <a:defRPr>
                <a:solidFill>
                  <a:schemeClr val="bg1">
                    <a:alpha val="0"/>
                  </a:schemeClr>
                </a:solidFill>
              </a:defRPr>
            </a:lvl1pPr>
          </a:lstStyle>
          <a:p>
            <a:endParaRPr lang="en-US"/>
          </a:p>
        </p:txBody>
      </p:sp>
      <p:sp>
        <p:nvSpPr>
          <p:cNvPr id="2" name="Title 1">
            <a:extLst>
              <a:ext uri="{FF2B5EF4-FFF2-40B4-BE49-F238E27FC236}">
                <a16:creationId xmlns:a16="http://schemas.microsoft.com/office/drawing/2014/main" id="{3F5DB84A-F767-2617-BB3E-61C574744AA5}"/>
              </a:ext>
            </a:extLst>
          </p:cNvPr>
          <p:cNvSpPr>
            <a:spLocks noGrp="1"/>
          </p:cNvSpPr>
          <p:nvPr>
            <p:ph type="ctrTitle" hasCustomPrompt="1"/>
          </p:nvPr>
        </p:nvSpPr>
        <p:spPr>
          <a:xfrm>
            <a:off x="404037" y="2336800"/>
            <a:ext cx="4894794" cy="2122311"/>
          </a:xfrm>
        </p:spPr>
        <p:txBody>
          <a:bodyPr anchor="t">
            <a:noAutofit/>
          </a:bodyPr>
          <a:lstStyle>
            <a:lvl1pPr algn="l">
              <a:defRPr sz="4800" b="0" i="0">
                <a:solidFill>
                  <a:schemeClr val="accent1"/>
                </a:solidFill>
                <a:latin typeface="Poppins Medium" pitchFamily="2" charset="77"/>
                <a:cs typeface="Poppins Medium" pitchFamily="2" charset="77"/>
              </a:defRPr>
            </a:lvl1pPr>
          </a:lstStyle>
          <a:p>
            <a:r>
              <a:rPr lang="en-US"/>
              <a:t>Click to edit Commission title</a:t>
            </a:r>
          </a:p>
        </p:txBody>
      </p:sp>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
        <p:nvSpPr>
          <p:cNvPr id="5" name="Text Placeholder 4">
            <a:extLst>
              <a:ext uri="{FF2B5EF4-FFF2-40B4-BE49-F238E27FC236}">
                <a16:creationId xmlns:a16="http://schemas.microsoft.com/office/drawing/2014/main" id="{2CEB8B9D-0F73-4BC1-68F0-218E4BCEDA3A}"/>
              </a:ext>
            </a:extLst>
          </p:cNvPr>
          <p:cNvSpPr>
            <a:spLocks noGrp="1"/>
          </p:cNvSpPr>
          <p:nvPr>
            <p:ph type="body" sz="quarter" idx="13" hasCustomPrompt="1"/>
          </p:nvPr>
        </p:nvSpPr>
        <p:spPr>
          <a:xfrm>
            <a:off x="439738" y="4515557"/>
            <a:ext cx="3962400" cy="417687"/>
          </a:xfrm>
        </p:spPr>
        <p:txBody>
          <a:bodyPr>
            <a:noAutofit/>
          </a:bodyPr>
          <a:lstStyle>
            <a:lvl1pPr marL="0" indent="0">
              <a:buNone/>
              <a:defRPr sz="2400" b="1">
                <a:latin typeface="Inter" panose="02000503000000020004" pitchFamily="2" charset="0"/>
                <a:ea typeface="Inter" panose="02000503000000020004" pitchFamily="2" charset="0"/>
              </a:defRPr>
            </a:lvl1pPr>
            <a:lvl2pPr marL="0" indent="0">
              <a:buNone/>
              <a:defRPr sz="2000">
                <a:latin typeface="Inter" panose="02000503000000020004" pitchFamily="2" charset="0"/>
                <a:ea typeface="Inter" panose="02000503000000020004" pitchFamily="2" charset="0"/>
              </a:defRPr>
            </a:lvl2pPr>
          </a:lstStyle>
          <a:p>
            <a:pPr lvl="0"/>
            <a:r>
              <a:rPr lang="en-US"/>
              <a:t>Name</a:t>
            </a:r>
          </a:p>
        </p:txBody>
      </p:sp>
      <p:sp>
        <p:nvSpPr>
          <p:cNvPr id="8" name="Text Placeholder 7">
            <a:extLst>
              <a:ext uri="{FF2B5EF4-FFF2-40B4-BE49-F238E27FC236}">
                <a16:creationId xmlns:a16="http://schemas.microsoft.com/office/drawing/2014/main" id="{AA157874-7DD7-F410-8D44-A5ECDFC9A116}"/>
              </a:ext>
            </a:extLst>
          </p:cNvPr>
          <p:cNvSpPr>
            <a:spLocks noGrp="1"/>
          </p:cNvSpPr>
          <p:nvPr>
            <p:ph type="body" sz="quarter" idx="14" hasCustomPrompt="1"/>
          </p:nvPr>
        </p:nvSpPr>
        <p:spPr>
          <a:xfrm>
            <a:off x="451027" y="4888089"/>
            <a:ext cx="4008437" cy="440266"/>
          </a:xfrm>
        </p:spPr>
        <p:txBody>
          <a:bodyPr>
            <a:noAutofit/>
          </a:bodyPr>
          <a:lstStyle>
            <a:lvl1pPr marL="0" indent="0">
              <a:buFontTx/>
              <a:buNone/>
              <a:defRPr sz="1800"/>
            </a:lvl1pPr>
          </a:lstStyle>
          <a:p>
            <a:pPr lvl="0"/>
            <a:r>
              <a:rPr lang="en-US"/>
              <a:t>Title</a:t>
            </a:r>
          </a:p>
        </p:txBody>
      </p:sp>
    </p:spTree>
    <p:extLst>
      <p:ext uri="{BB962C8B-B14F-4D97-AF65-F5344CB8AC3E}">
        <p14:creationId xmlns:p14="http://schemas.microsoft.com/office/powerpoint/2010/main" val="75721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E1E9-F52F-49A8-6470-6CE5282CFC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3B8750-585E-5EF2-C082-294DED23A957}"/>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4" name="Footer Placeholder 3">
            <a:extLst>
              <a:ext uri="{FF2B5EF4-FFF2-40B4-BE49-F238E27FC236}">
                <a16:creationId xmlns:a16="http://schemas.microsoft.com/office/drawing/2014/main" id="{28DBC1E2-AC74-B7F7-51D3-4FA3BD8FB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68A29D-2F6E-6CD2-B6F9-415AA7BA38B1}"/>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3981467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6D606-21A9-8C88-FB6B-BEDFCAD99591}"/>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3" name="Footer Placeholder 2">
            <a:extLst>
              <a:ext uri="{FF2B5EF4-FFF2-40B4-BE49-F238E27FC236}">
                <a16:creationId xmlns:a16="http://schemas.microsoft.com/office/drawing/2014/main" id="{303DF834-936B-2065-9AA6-EFCE7C4195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D45CB5-06D5-A4EC-0B33-FF8DD8658D63}"/>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2723619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3709A-8BCE-58C5-7B61-ABDD48FF7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5FA9F6-F6CC-3869-9492-A91975571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1FB601-7205-10E7-37F8-EC9088F83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ACFA3-20A4-0A76-5E4E-522ECF3AD56F}"/>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6" name="Footer Placeholder 5">
            <a:extLst>
              <a:ext uri="{FF2B5EF4-FFF2-40B4-BE49-F238E27FC236}">
                <a16:creationId xmlns:a16="http://schemas.microsoft.com/office/drawing/2014/main" id="{A1E8F7D2-E6E3-4B2D-ACA8-CE33A2A50F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B0443-6964-13BD-81FC-9186D81206DF}"/>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2937273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C408-7B60-0008-2164-67321816F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7BD608-02F6-0E87-3A15-98E0ADE4F4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F90673-C223-E865-F473-F6DF622FB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F71B35-646E-1F95-1A42-23701DA07D62}"/>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6" name="Footer Placeholder 5">
            <a:extLst>
              <a:ext uri="{FF2B5EF4-FFF2-40B4-BE49-F238E27FC236}">
                <a16:creationId xmlns:a16="http://schemas.microsoft.com/office/drawing/2014/main" id="{0E304B3F-CF56-45B6-4906-1426B5D21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7D369-3423-56FF-7844-80CAB482FAB6}"/>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2265095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1973-08E5-064B-4DF2-4FB1287F31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6CF00C-38A5-44F2-CE09-EFD5B6A58E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D877B-AEF1-E3C3-BA0D-D23EFFA44F40}"/>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5" name="Footer Placeholder 4">
            <a:extLst>
              <a:ext uri="{FF2B5EF4-FFF2-40B4-BE49-F238E27FC236}">
                <a16:creationId xmlns:a16="http://schemas.microsoft.com/office/drawing/2014/main" id="{24CB192B-CD25-D7C6-8DF3-BAE78856D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624D5-186A-3C65-BC72-89B3DCBE95D1}"/>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1596440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D1F31-6886-4548-3165-8854E4037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F9D2B1-E210-DDE4-B6D7-B864E1A09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207C1-67F6-5528-6173-C30DA59715BE}"/>
              </a:ext>
            </a:extLst>
          </p:cNvPr>
          <p:cNvSpPr>
            <a:spLocks noGrp="1"/>
          </p:cNvSpPr>
          <p:nvPr>
            <p:ph type="dt" sz="half" idx="10"/>
          </p:nvPr>
        </p:nvSpPr>
        <p:spPr/>
        <p:txBody>
          <a:bodyPr/>
          <a:lstStyle/>
          <a:p>
            <a:fld id="{21277A3B-F38E-49EE-B9D7-E2A9BA41E00D}" type="datetimeFigureOut">
              <a:rPr lang="en-US" smtClean="0"/>
              <a:t>7/16/2026</a:t>
            </a:fld>
            <a:endParaRPr lang="en-US"/>
          </a:p>
        </p:txBody>
      </p:sp>
      <p:sp>
        <p:nvSpPr>
          <p:cNvPr id="5" name="Footer Placeholder 4">
            <a:extLst>
              <a:ext uri="{FF2B5EF4-FFF2-40B4-BE49-F238E27FC236}">
                <a16:creationId xmlns:a16="http://schemas.microsoft.com/office/drawing/2014/main" id="{EC88092B-AAED-1FE8-D0F7-A93E8FAD2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17B84-44A1-EA30-7353-AB3BAC0222E0}"/>
              </a:ext>
            </a:extLst>
          </p:cNvPr>
          <p:cNvSpPr>
            <a:spLocks noGrp="1"/>
          </p:cNvSpPr>
          <p:nvPr>
            <p:ph type="sldNum" sz="quarter" idx="12"/>
          </p:nvPr>
        </p:nvSpPr>
        <p:spPr/>
        <p:txBody>
          <a:bodyPr/>
          <a:lstStyle/>
          <a:p>
            <a:fld id="{733B4A16-B1FB-4A2A-8FAC-D4CD83014A9D}" type="slidenum">
              <a:rPr lang="en-US" smtClean="0"/>
              <a:t>‹#›</a:t>
            </a:fld>
            <a:endParaRPr lang="en-US"/>
          </a:p>
        </p:txBody>
      </p:sp>
    </p:spTree>
    <p:extLst>
      <p:ext uri="{BB962C8B-B14F-4D97-AF65-F5344CB8AC3E}">
        <p14:creationId xmlns:p14="http://schemas.microsoft.com/office/powerpoint/2010/main" val="987473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in shape with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A8411225-038E-25DA-9218-3162583C2BAD}"/>
              </a:ext>
            </a:extLst>
          </p:cNvPr>
          <p:cNvSpPr>
            <a:spLocks noGrp="1"/>
          </p:cNvSpPr>
          <p:nvPr>
            <p:ph type="pic" idx="1"/>
          </p:nvPr>
        </p:nvSpPr>
        <p:spPr>
          <a:xfrm>
            <a:off x="6357256" y="0"/>
            <a:ext cx="58347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Slide Number Placeholder 5">
            <a:extLst>
              <a:ext uri="{FF2B5EF4-FFF2-40B4-BE49-F238E27FC236}">
                <a16:creationId xmlns:a16="http://schemas.microsoft.com/office/drawing/2014/main" id="{C9E6470E-2CED-A09D-2076-043A6794E647}"/>
              </a:ext>
            </a:extLst>
          </p:cNvPr>
          <p:cNvSpPr txBox="1">
            <a:spLocks/>
          </p:cNvSpPr>
          <p:nvPr userDrawn="1"/>
        </p:nvSpPr>
        <p:spPr>
          <a:xfrm>
            <a:off x="11290852" y="6356350"/>
            <a:ext cx="497108"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Poppins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F89DBD-657F-0D4B-86A7-CD9BC0A58798}" type="slidenum">
              <a:rPr lang="en-US" smtClean="0">
                <a:solidFill>
                  <a:schemeClr val="bg1"/>
                </a:solidFill>
              </a:rPr>
              <a:pPr/>
              <a:t>‹#›</a:t>
            </a:fld>
            <a:endParaRPr lang="en-US">
              <a:solidFill>
                <a:schemeClr val="bg1"/>
              </a:solidFill>
            </a:endParaRPr>
          </a:p>
        </p:txBody>
      </p:sp>
      <p:sp>
        <p:nvSpPr>
          <p:cNvPr id="3" name="Title 1">
            <a:extLst>
              <a:ext uri="{FF2B5EF4-FFF2-40B4-BE49-F238E27FC236}">
                <a16:creationId xmlns:a16="http://schemas.microsoft.com/office/drawing/2014/main" id="{CB864A03-8F96-F346-8804-AE2B5B3C897D}"/>
              </a:ext>
            </a:extLst>
          </p:cNvPr>
          <p:cNvSpPr>
            <a:spLocks noGrp="1"/>
          </p:cNvSpPr>
          <p:nvPr>
            <p:ph type="title"/>
          </p:nvPr>
        </p:nvSpPr>
        <p:spPr>
          <a:xfrm>
            <a:off x="415209" y="321805"/>
            <a:ext cx="4855291" cy="1303796"/>
          </a:xfrm>
        </p:spPr>
        <p:txBody>
          <a:bodyPr anchor="t">
            <a:noAutofit/>
          </a:bodyPr>
          <a:lstStyle>
            <a:lvl1pPr>
              <a:defRPr sz="4400" baseline="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A81490E-A323-0010-05A6-25F96DDD2341}"/>
              </a:ext>
            </a:extLst>
          </p:cNvPr>
          <p:cNvSpPr>
            <a:spLocks noGrp="1"/>
          </p:cNvSpPr>
          <p:nvPr>
            <p:ph type="body" sz="quarter" idx="13"/>
          </p:nvPr>
        </p:nvSpPr>
        <p:spPr>
          <a:xfrm>
            <a:off x="435430" y="1596571"/>
            <a:ext cx="5631542" cy="4920117"/>
          </a:xfrm>
        </p:spPr>
        <p:txBody>
          <a:bodyPr>
            <a:normAutofit/>
          </a:bodyPr>
          <a:lstStyle>
            <a:lvl1pPr marL="182880" indent="-182880">
              <a:spcBef>
                <a:spcPts val="1200"/>
              </a:spcBef>
              <a:buSzPct val="90000"/>
              <a:defRPr sz="2400">
                <a:latin typeface="Inter" panose="02000503000000020004" pitchFamily="2" charset="0"/>
                <a:ea typeface="Inter" panose="02000503000000020004" pitchFamily="2" charset="0"/>
              </a:defRPr>
            </a:lvl1pPr>
            <a:lvl2pPr marL="402336" indent="-182880">
              <a:spcBef>
                <a:spcPts val="1200"/>
              </a:spcBef>
              <a:buSzPct val="90000"/>
              <a:buFont typeface="Inter" panose="02000503000000020004" pitchFamily="2" charset="0"/>
              <a:buChar char="-"/>
              <a:defRPr sz="2400">
                <a:latin typeface="Inter" panose="02000503000000020004" pitchFamily="2" charset="0"/>
                <a:ea typeface="Inter" panose="02000503000000020004" pitchFamily="2" charset="0"/>
              </a:defRPr>
            </a:lvl2pPr>
            <a:lvl3pPr marL="219456" indent="-219456">
              <a:spcBef>
                <a:spcPts val="1200"/>
              </a:spcBef>
              <a:buSzPct val="90000"/>
              <a:defRPr>
                <a:latin typeface="Inter" panose="02000503000000020004" pitchFamily="2" charset="0"/>
                <a:ea typeface="Inter" panose="02000503000000020004" pitchFamily="2" charset="0"/>
              </a:defRPr>
            </a:lvl3pPr>
            <a:lvl4pPr marL="219456" indent="-219456">
              <a:spcBef>
                <a:spcPts val="1200"/>
              </a:spcBef>
              <a:buSzPct val="90000"/>
              <a:defRPr>
                <a:latin typeface="Inter" panose="02000503000000020004" pitchFamily="2" charset="0"/>
                <a:ea typeface="Inter" panose="02000503000000020004" pitchFamily="2" charset="0"/>
              </a:defRPr>
            </a:lvl4pPr>
            <a:lvl5pPr marL="219456" indent="-219456">
              <a:spcBef>
                <a:spcPts val="1200"/>
              </a:spcBef>
              <a:buSzPct val="90000"/>
              <a:defRPr>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p:txBody>
      </p:sp>
      <p:sp>
        <p:nvSpPr>
          <p:cNvPr id="5" name="Slide Number Placeholder 12">
            <a:extLst>
              <a:ext uri="{FF2B5EF4-FFF2-40B4-BE49-F238E27FC236}">
                <a16:creationId xmlns:a16="http://schemas.microsoft.com/office/drawing/2014/main" id="{580997FA-9FBE-0E03-A93F-D1EF2FDC85C0}"/>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Tree>
    <p:extLst>
      <p:ext uri="{BB962C8B-B14F-4D97-AF65-F5344CB8AC3E}">
        <p14:creationId xmlns:p14="http://schemas.microsoft.com/office/powerpoint/2010/main" val="4141456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357C16A-4B09-4C19-AF74-53086534D2B2}"/>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8475" t="34819" r="21123" b="31245"/>
          <a:stretch/>
        </p:blipFill>
        <p:spPr>
          <a:xfrm>
            <a:off x="0" y="4161"/>
            <a:ext cx="12192000" cy="6849677"/>
          </a:xfrm>
          <a:prstGeom prst="rect">
            <a:avLst/>
          </a:prstGeom>
        </p:spPr>
      </p:pic>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
        <p:nvSpPr>
          <p:cNvPr id="3" name="Text Placeholder 2">
            <a:extLst>
              <a:ext uri="{FF2B5EF4-FFF2-40B4-BE49-F238E27FC236}">
                <a16:creationId xmlns:a16="http://schemas.microsoft.com/office/drawing/2014/main" id="{DC39F450-C921-F453-8A36-D6874B63FAA0}"/>
              </a:ext>
            </a:extLst>
          </p:cNvPr>
          <p:cNvSpPr>
            <a:spLocks noGrp="1"/>
          </p:cNvSpPr>
          <p:nvPr>
            <p:ph type="body" sz="quarter" idx="12" hasCustomPrompt="1"/>
          </p:nvPr>
        </p:nvSpPr>
        <p:spPr>
          <a:xfrm>
            <a:off x="464588" y="396317"/>
            <a:ext cx="6334125" cy="721283"/>
          </a:xfrm>
        </p:spPr>
        <p:txBody>
          <a:bodyPr>
            <a:noAutofit/>
          </a:bodyPr>
          <a:lstStyle>
            <a:lvl1pPr marL="0" indent="0">
              <a:buFontTx/>
              <a:buNone/>
              <a:defRPr sz="4400">
                <a:solidFill>
                  <a:schemeClr val="accent1"/>
                </a:solidFill>
                <a:latin typeface="Poppins Medium" panose="00000600000000000000" pitchFamily="2" charset="0"/>
                <a:cs typeface="Poppins Medium" panose="00000600000000000000" pitchFamily="2" charset="0"/>
              </a:defRPr>
            </a:lvl1pPr>
          </a:lstStyle>
          <a:p>
            <a:pPr lvl="0"/>
            <a:r>
              <a:rPr lang="en-US"/>
              <a:t>Click to edit text</a:t>
            </a:r>
          </a:p>
        </p:txBody>
      </p:sp>
      <p:sp>
        <p:nvSpPr>
          <p:cNvPr id="4" name="Text Placeholder 3">
            <a:extLst>
              <a:ext uri="{FF2B5EF4-FFF2-40B4-BE49-F238E27FC236}">
                <a16:creationId xmlns:a16="http://schemas.microsoft.com/office/drawing/2014/main" id="{E5F47172-F76B-49B2-2C35-1A94D82FA7F6}"/>
              </a:ext>
            </a:extLst>
          </p:cNvPr>
          <p:cNvSpPr>
            <a:spLocks noGrp="1"/>
          </p:cNvSpPr>
          <p:nvPr>
            <p:ph type="body" sz="quarter" idx="13"/>
          </p:nvPr>
        </p:nvSpPr>
        <p:spPr>
          <a:xfrm>
            <a:off x="464457" y="1088571"/>
            <a:ext cx="10305143" cy="4920117"/>
          </a:xfrm>
        </p:spPr>
        <p:txBody>
          <a:bodyPr>
            <a:normAutofit/>
          </a:bodyPr>
          <a:lstStyle>
            <a:lvl1pPr marL="182880" indent="-182880">
              <a:spcBef>
                <a:spcPts val="1200"/>
              </a:spcBef>
              <a:buSzPct val="90000"/>
              <a:defRPr sz="2400">
                <a:latin typeface="Inter" panose="02000503000000020004" pitchFamily="2" charset="0"/>
                <a:ea typeface="Inter" panose="02000503000000020004" pitchFamily="2" charset="0"/>
              </a:defRPr>
            </a:lvl1pPr>
            <a:lvl2pPr marL="402336" indent="-182880">
              <a:spcBef>
                <a:spcPts val="1200"/>
              </a:spcBef>
              <a:buSzPct val="90000"/>
              <a:buFont typeface="Inter" panose="02000503000000020004" pitchFamily="2" charset="0"/>
              <a:buChar char="-"/>
              <a:defRPr sz="2400">
                <a:latin typeface="Inter" panose="02000503000000020004" pitchFamily="2" charset="0"/>
                <a:ea typeface="Inter" panose="02000503000000020004" pitchFamily="2" charset="0"/>
              </a:defRPr>
            </a:lvl2pPr>
            <a:lvl3pPr marL="219456" indent="-219456">
              <a:spcBef>
                <a:spcPts val="1200"/>
              </a:spcBef>
              <a:buSzPct val="90000"/>
              <a:defRPr>
                <a:latin typeface="Inter" panose="02000503000000020004" pitchFamily="2" charset="0"/>
                <a:ea typeface="Inter" panose="02000503000000020004" pitchFamily="2" charset="0"/>
              </a:defRPr>
            </a:lvl3pPr>
            <a:lvl4pPr marL="219456" indent="-219456">
              <a:spcBef>
                <a:spcPts val="1200"/>
              </a:spcBef>
              <a:buSzPct val="90000"/>
              <a:defRPr>
                <a:latin typeface="Inter" panose="02000503000000020004" pitchFamily="2" charset="0"/>
                <a:ea typeface="Inter" panose="02000503000000020004" pitchFamily="2" charset="0"/>
              </a:defRPr>
            </a:lvl4pPr>
            <a:lvl5pPr marL="219456" indent="-219456">
              <a:spcBef>
                <a:spcPts val="1200"/>
              </a:spcBef>
              <a:buSzPct val="90000"/>
              <a:defRPr>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4640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hite background">
    <p:spTree>
      <p:nvGrpSpPr>
        <p:cNvPr id="1" name=""/>
        <p:cNvGrpSpPr/>
        <p:nvPr/>
      </p:nvGrpSpPr>
      <p:grpSpPr>
        <a:xfrm>
          <a:off x="0" y="0"/>
          <a:ext cx="0" cy="0"/>
          <a:chOff x="0" y="0"/>
          <a:chExt cx="0" cy="0"/>
        </a:xfrm>
      </p:grpSpPr>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
        <p:nvSpPr>
          <p:cNvPr id="3" name="Text Placeholder 2">
            <a:extLst>
              <a:ext uri="{FF2B5EF4-FFF2-40B4-BE49-F238E27FC236}">
                <a16:creationId xmlns:a16="http://schemas.microsoft.com/office/drawing/2014/main" id="{DC39F450-C921-F453-8A36-D6874B63FAA0}"/>
              </a:ext>
            </a:extLst>
          </p:cNvPr>
          <p:cNvSpPr>
            <a:spLocks noGrp="1"/>
          </p:cNvSpPr>
          <p:nvPr>
            <p:ph type="body" sz="quarter" idx="12" hasCustomPrompt="1"/>
          </p:nvPr>
        </p:nvSpPr>
        <p:spPr>
          <a:xfrm>
            <a:off x="464588" y="396317"/>
            <a:ext cx="6334125" cy="721283"/>
          </a:xfrm>
        </p:spPr>
        <p:txBody>
          <a:bodyPr>
            <a:noAutofit/>
          </a:bodyPr>
          <a:lstStyle>
            <a:lvl1pPr marL="0" indent="0">
              <a:buFontTx/>
              <a:buNone/>
              <a:defRPr sz="4400">
                <a:solidFill>
                  <a:schemeClr val="accent1"/>
                </a:solidFill>
                <a:latin typeface="Poppins Medium" panose="00000600000000000000" pitchFamily="2" charset="0"/>
                <a:cs typeface="Poppins Medium" panose="00000600000000000000" pitchFamily="2" charset="0"/>
              </a:defRPr>
            </a:lvl1pPr>
          </a:lstStyle>
          <a:p>
            <a:pPr lvl="0"/>
            <a:r>
              <a:rPr lang="en-US"/>
              <a:t>Click to edit text</a:t>
            </a:r>
          </a:p>
        </p:txBody>
      </p:sp>
      <p:sp>
        <p:nvSpPr>
          <p:cNvPr id="4" name="Text Placeholder 3">
            <a:extLst>
              <a:ext uri="{FF2B5EF4-FFF2-40B4-BE49-F238E27FC236}">
                <a16:creationId xmlns:a16="http://schemas.microsoft.com/office/drawing/2014/main" id="{E5F47172-F76B-49B2-2C35-1A94D82FA7F6}"/>
              </a:ext>
            </a:extLst>
          </p:cNvPr>
          <p:cNvSpPr>
            <a:spLocks noGrp="1"/>
          </p:cNvSpPr>
          <p:nvPr>
            <p:ph type="body" sz="quarter" idx="13"/>
          </p:nvPr>
        </p:nvSpPr>
        <p:spPr>
          <a:xfrm>
            <a:off x="464457" y="1088571"/>
            <a:ext cx="10305143" cy="4920117"/>
          </a:xfrm>
        </p:spPr>
        <p:txBody>
          <a:bodyPr>
            <a:normAutofit/>
          </a:bodyPr>
          <a:lstStyle>
            <a:lvl1pPr marL="182880" indent="-182880">
              <a:spcBef>
                <a:spcPts val="1200"/>
              </a:spcBef>
              <a:buSzPct val="90000"/>
              <a:defRPr sz="2400">
                <a:latin typeface="Inter" panose="02000503000000020004" pitchFamily="2" charset="0"/>
                <a:ea typeface="Inter" panose="02000503000000020004" pitchFamily="2" charset="0"/>
              </a:defRPr>
            </a:lvl1pPr>
            <a:lvl2pPr marL="402336" indent="-182880">
              <a:spcBef>
                <a:spcPts val="1200"/>
              </a:spcBef>
              <a:buSzPct val="90000"/>
              <a:buFont typeface="Inter" panose="02000503000000020004" pitchFamily="2" charset="0"/>
              <a:buChar char="-"/>
              <a:defRPr sz="2400">
                <a:latin typeface="Inter" panose="02000503000000020004" pitchFamily="2" charset="0"/>
                <a:ea typeface="Inter" panose="02000503000000020004" pitchFamily="2" charset="0"/>
              </a:defRPr>
            </a:lvl2pPr>
            <a:lvl3pPr marL="219456" indent="-219456">
              <a:spcBef>
                <a:spcPts val="1200"/>
              </a:spcBef>
              <a:buSzPct val="90000"/>
              <a:defRPr>
                <a:latin typeface="Inter" panose="02000503000000020004" pitchFamily="2" charset="0"/>
                <a:ea typeface="Inter" panose="02000503000000020004" pitchFamily="2" charset="0"/>
              </a:defRPr>
            </a:lvl3pPr>
            <a:lvl4pPr marL="219456" indent="-219456">
              <a:spcBef>
                <a:spcPts val="1200"/>
              </a:spcBef>
              <a:buSzPct val="90000"/>
              <a:defRPr>
                <a:latin typeface="Inter" panose="02000503000000020004" pitchFamily="2" charset="0"/>
                <a:ea typeface="Inter" panose="02000503000000020004" pitchFamily="2" charset="0"/>
              </a:defRPr>
            </a:lvl4pPr>
            <a:lvl5pPr marL="219456" indent="-219456">
              <a:spcBef>
                <a:spcPts val="1200"/>
              </a:spcBef>
              <a:buSzPct val="90000"/>
              <a:defRPr>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4155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line headlin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0BDAA38-A53D-A9BF-B5F8-B5E082D713E8}"/>
              </a:ext>
            </a:extLst>
          </p:cNvPr>
          <p:cNvSpPr>
            <a:spLocks noGrp="1"/>
          </p:cNvSpPr>
          <p:nvPr>
            <p:ph type="pic" idx="1"/>
          </p:nvPr>
        </p:nvSpPr>
        <p:spPr>
          <a:xfrm>
            <a:off x="6972300" y="0"/>
            <a:ext cx="5219700" cy="6858000"/>
          </a:xfr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10">
            <a:extLst>
              <a:ext uri="{FF2B5EF4-FFF2-40B4-BE49-F238E27FC236}">
                <a16:creationId xmlns:a16="http://schemas.microsoft.com/office/drawing/2014/main" id="{1E4CE84F-83DB-D60D-3278-9298ADE0E802}"/>
              </a:ext>
            </a:extLst>
          </p:cNvPr>
          <p:cNvSpPr>
            <a:spLocks noGrp="1"/>
          </p:cNvSpPr>
          <p:nvPr>
            <p:ph type="pic" sz="quarter" idx="12"/>
          </p:nvPr>
        </p:nvSpPr>
        <p:spPr>
          <a:xfrm>
            <a:off x="0" y="0"/>
            <a:ext cx="10629900" cy="6932543"/>
          </a:xfrm>
          <a:blipFill>
            <a:blip r:embed="rId2"/>
            <a:stretch>
              <a:fillRect/>
            </a:stretch>
          </a:blipFill>
        </p:spPr>
        <p:txBody>
          <a:bodyPr/>
          <a:lstStyle>
            <a:lvl1pPr>
              <a:defRPr>
                <a:solidFill>
                  <a:schemeClr val="tx1">
                    <a:alpha val="0"/>
                  </a:schemeClr>
                </a:solidFill>
              </a:defRPr>
            </a:lvl1pPr>
          </a:lstStyle>
          <a:p>
            <a:endParaRPr lang="en-US"/>
          </a:p>
        </p:txBody>
      </p:sp>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bg1"/>
                </a:solidFill>
              </a:defRPr>
            </a:lvl1pPr>
          </a:lstStyle>
          <a:p>
            <a:fld id="{99F89DBD-657F-0D4B-86A7-CD9BC0A58798}" type="slidenum">
              <a:rPr lang="en-US" smtClean="0"/>
              <a:pPr/>
              <a:t>‹#›</a:t>
            </a:fld>
            <a:endParaRPr lang="en-US"/>
          </a:p>
        </p:txBody>
      </p:sp>
      <p:sp>
        <p:nvSpPr>
          <p:cNvPr id="4" name="Text Placeholder 9">
            <a:extLst>
              <a:ext uri="{FF2B5EF4-FFF2-40B4-BE49-F238E27FC236}">
                <a16:creationId xmlns:a16="http://schemas.microsoft.com/office/drawing/2014/main" id="{F5B3FF6E-64C3-6487-AFDA-6681357B9D07}"/>
              </a:ext>
            </a:extLst>
          </p:cNvPr>
          <p:cNvSpPr>
            <a:spLocks noGrp="1"/>
          </p:cNvSpPr>
          <p:nvPr>
            <p:ph type="body" sz="quarter" idx="16" hasCustomPrompt="1"/>
          </p:nvPr>
        </p:nvSpPr>
        <p:spPr>
          <a:xfrm>
            <a:off x="470452" y="445603"/>
            <a:ext cx="5943600" cy="561561"/>
          </a:xfrm>
        </p:spPr>
        <p:txBody>
          <a:bodyPr>
            <a:noAutofit/>
          </a:bodyPr>
          <a:lstStyle>
            <a:lvl1pPr marL="0" indent="0">
              <a:buFontTx/>
              <a:buNone/>
              <a:defRPr sz="1400" b="1" i="0" spc="100" baseline="0">
                <a:solidFill>
                  <a:schemeClr val="accent6"/>
                </a:solidFill>
                <a:latin typeface="Inter" panose="02000503000000020004" pitchFamily="2" charset="0"/>
                <a:ea typeface="Inter" panose="02000503000000020004" pitchFamily="2" charset="0"/>
                <a:cs typeface="Inter"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ALL CAPS</a:t>
            </a:r>
          </a:p>
        </p:txBody>
      </p:sp>
      <p:sp>
        <p:nvSpPr>
          <p:cNvPr id="5" name="Title 1">
            <a:extLst>
              <a:ext uri="{FF2B5EF4-FFF2-40B4-BE49-F238E27FC236}">
                <a16:creationId xmlns:a16="http://schemas.microsoft.com/office/drawing/2014/main" id="{11FB6383-C3DE-85BD-8537-6DBC51500E78}"/>
              </a:ext>
            </a:extLst>
          </p:cNvPr>
          <p:cNvSpPr>
            <a:spLocks noGrp="1"/>
          </p:cNvSpPr>
          <p:nvPr>
            <p:ph type="ctrTitle"/>
          </p:nvPr>
        </p:nvSpPr>
        <p:spPr>
          <a:xfrm>
            <a:off x="422136" y="1017657"/>
            <a:ext cx="6018421" cy="1394240"/>
          </a:xfrm>
        </p:spPr>
        <p:txBody>
          <a:bodyPr anchor="t">
            <a:noAutofit/>
          </a:bodyPr>
          <a:lstStyle>
            <a:lvl1pPr algn="l">
              <a:defRPr sz="4400" b="0" i="0">
                <a:solidFill>
                  <a:schemeClr val="accent1"/>
                </a:solidFill>
                <a:latin typeface="Poppins Medium" panose="00000600000000000000" pitchFamily="2" charset="0"/>
                <a:cs typeface="Poppins Medium" panose="00000600000000000000" pitchFamily="2" charset="0"/>
              </a:defRPr>
            </a:lvl1pPr>
          </a:lstStyle>
          <a:p>
            <a:r>
              <a:rPr lang="en-US"/>
              <a:t>Click to edit</a:t>
            </a:r>
          </a:p>
        </p:txBody>
      </p:sp>
      <p:sp>
        <p:nvSpPr>
          <p:cNvPr id="6" name="Text Placeholder 20">
            <a:extLst>
              <a:ext uri="{FF2B5EF4-FFF2-40B4-BE49-F238E27FC236}">
                <a16:creationId xmlns:a16="http://schemas.microsoft.com/office/drawing/2014/main" id="{7133D9BE-2B54-034B-F295-8DDD4A537CD1}"/>
              </a:ext>
            </a:extLst>
          </p:cNvPr>
          <p:cNvSpPr>
            <a:spLocks noGrp="1"/>
          </p:cNvSpPr>
          <p:nvPr>
            <p:ph type="body" sz="quarter" idx="13"/>
          </p:nvPr>
        </p:nvSpPr>
        <p:spPr>
          <a:xfrm>
            <a:off x="431247" y="2504108"/>
            <a:ext cx="5227431" cy="1418535"/>
          </a:xfrm>
        </p:spPr>
        <p:txBody>
          <a:bodyPr>
            <a:noAutofit/>
          </a:bodyPr>
          <a:lstStyle>
            <a:lvl1pPr marL="201168" indent="-201168" algn="l">
              <a:spcBef>
                <a:spcPts val="0"/>
              </a:spcBef>
              <a:spcAft>
                <a:spcPts val="1200"/>
              </a:spcAft>
              <a:buSzPct val="90000"/>
              <a:buFont typeface="Arial" panose="020B0604020202020204" pitchFamily="34" charset="0"/>
              <a:buChar char="•"/>
              <a:defRPr sz="2400">
                <a:solidFill>
                  <a:schemeClr val="tx1"/>
                </a:solidFill>
                <a:latin typeface="Inter" panose="02000503000000020004" pitchFamily="2" charset="0"/>
                <a:ea typeface="Inter" panose="02000503000000020004" pitchFamily="2" charset="0"/>
                <a:cs typeface="Inter"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25111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07886D7-CCE9-7A34-E524-AA90D95E1872}"/>
              </a:ext>
            </a:extLst>
          </p:cNvPr>
          <p:cNvPicPr>
            <a:picLocks noChangeAspect="1"/>
          </p:cNvPicPr>
          <p:nvPr userDrawn="1"/>
        </p:nvPicPr>
        <p:blipFill rotWithShape="1">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l="18475" t="34819" r="21123" b="31245"/>
          <a:stretch/>
        </p:blipFill>
        <p:spPr>
          <a:xfrm>
            <a:off x="0" y="8323"/>
            <a:ext cx="12192000" cy="6849677"/>
          </a:xfrm>
          <a:prstGeom prst="rect">
            <a:avLst/>
          </a:prstGeom>
        </p:spPr>
      </p:pic>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
        <p:nvSpPr>
          <p:cNvPr id="2" name="Title 1">
            <a:extLst>
              <a:ext uri="{FF2B5EF4-FFF2-40B4-BE49-F238E27FC236}">
                <a16:creationId xmlns:a16="http://schemas.microsoft.com/office/drawing/2014/main" id="{443D3636-3E87-D599-85C7-D49EBDBBE422}"/>
              </a:ext>
            </a:extLst>
          </p:cNvPr>
          <p:cNvSpPr>
            <a:spLocks noGrp="1"/>
          </p:cNvSpPr>
          <p:nvPr>
            <p:ph type="ctrTitle"/>
          </p:nvPr>
        </p:nvSpPr>
        <p:spPr>
          <a:xfrm>
            <a:off x="476389" y="291478"/>
            <a:ext cx="8694115" cy="1131956"/>
          </a:xfrm>
        </p:spPr>
        <p:txBody>
          <a:bodyPr anchor="t">
            <a:noAutofit/>
          </a:bodyPr>
          <a:lstStyle>
            <a:lvl1pPr algn="l">
              <a:defRPr sz="4400" b="0" i="0">
                <a:solidFill>
                  <a:schemeClr val="accent1"/>
                </a:solidFill>
                <a:latin typeface="Poppins Medium" panose="00000600000000000000" pitchFamily="2" charset="0"/>
                <a:cs typeface="Poppins Medium" panose="00000600000000000000" pitchFamily="2" charset="0"/>
              </a:defRPr>
            </a:lvl1pPr>
          </a:lstStyle>
          <a:p>
            <a:r>
              <a:rPr lang="en-US"/>
              <a:t>Click to edit</a:t>
            </a:r>
          </a:p>
        </p:txBody>
      </p:sp>
    </p:spTree>
    <p:extLst>
      <p:ext uri="{BB962C8B-B14F-4D97-AF65-F5344CB8AC3E}">
        <p14:creationId xmlns:p14="http://schemas.microsoft.com/office/powerpoint/2010/main" val="214088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ree line headlin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0BDAA38-A53D-A9BF-B5F8-B5E082D713E8}"/>
              </a:ext>
            </a:extLst>
          </p:cNvPr>
          <p:cNvSpPr>
            <a:spLocks noGrp="1"/>
          </p:cNvSpPr>
          <p:nvPr>
            <p:ph type="pic" idx="1"/>
          </p:nvPr>
        </p:nvSpPr>
        <p:spPr>
          <a:xfrm>
            <a:off x="6972300" y="0"/>
            <a:ext cx="5219700" cy="6858000"/>
          </a:xfr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10">
            <a:extLst>
              <a:ext uri="{FF2B5EF4-FFF2-40B4-BE49-F238E27FC236}">
                <a16:creationId xmlns:a16="http://schemas.microsoft.com/office/drawing/2014/main" id="{1E4CE84F-83DB-D60D-3278-9298ADE0E802}"/>
              </a:ext>
            </a:extLst>
          </p:cNvPr>
          <p:cNvSpPr>
            <a:spLocks noGrp="1"/>
          </p:cNvSpPr>
          <p:nvPr>
            <p:ph type="pic" sz="quarter" idx="12"/>
          </p:nvPr>
        </p:nvSpPr>
        <p:spPr>
          <a:xfrm>
            <a:off x="0" y="0"/>
            <a:ext cx="10629900" cy="6932543"/>
          </a:xfrm>
          <a:blipFill>
            <a:blip r:embed="rId2"/>
            <a:stretch>
              <a:fillRect/>
            </a:stretch>
          </a:blipFill>
        </p:spPr>
        <p:txBody>
          <a:bodyPr/>
          <a:lstStyle>
            <a:lvl1pPr>
              <a:defRPr>
                <a:solidFill>
                  <a:schemeClr val="tx1">
                    <a:alpha val="0"/>
                  </a:schemeClr>
                </a:solidFill>
              </a:defRPr>
            </a:lvl1pPr>
          </a:lstStyle>
          <a:p>
            <a:endParaRPr lang="en-US"/>
          </a:p>
        </p:txBody>
      </p:sp>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bg1"/>
                </a:solidFill>
              </a:defRPr>
            </a:lvl1pPr>
          </a:lstStyle>
          <a:p>
            <a:fld id="{99F89DBD-657F-0D4B-86A7-CD9BC0A58798}" type="slidenum">
              <a:rPr lang="en-US" smtClean="0"/>
              <a:pPr/>
              <a:t>‹#›</a:t>
            </a:fld>
            <a:endParaRPr lang="en-US"/>
          </a:p>
        </p:txBody>
      </p:sp>
      <p:sp>
        <p:nvSpPr>
          <p:cNvPr id="2" name="Text Placeholder 9">
            <a:extLst>
              <a:ext uri="{FF2B5EF4-FFF2-40B4-BE49-F238E27FC236}">
                <a16:creationId xmlns:a16="http://schemas.microsoft.com/office/drawing/2014/main" id="{992FB6F1-69DC-B15D-33C7-626935A22430}"/>
              </a:ext>
            </a:extLst>
          </p:cNvPr>
          <p:cNvSpPr>
            <a:spLocks noGrp="1"/>
          </p:cNvSpPr>
          <p:nvPr>
            <p:ph type="body" sz="quarter" idx="16" hasCustomPrompt="1"/>
          </p:nvPr>
        </p:nvSpPr>
        <p:spPr>
          <a:xfrm>
            <a:off x="470452" y="445604"/>
            <a:ext cx="5943600" cy="254000"/>
          </a:xfrm>
        </p:spPr>
        <p:txBody>
          <a:bodyPr>
            <a:noAutofit/>
          </a:bodyPr>
          <a:lstStyle>
            <a:lvl1pPr marL="0" indent="0">
              <a:buFontTx/>
              <a:buNone/>
              <a:defRPr sz="1400" b="1" i="0" spc="100" baseline="0">
                <a:solidFill>
                  <a:schemeClr val="accent6"/>
                </a:solidFill>
                <a:latin typeface="Inter" panose="02000503000000020004" pitchFamily="2" charset="0"/>
                <a:ea typeface="Inter" panose="02000503000000020004" pitchFamily="2" charset="0"/>
                <a:cs typeface="Inter"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ALL CAPS</a:t>
            </a:r>
          </a:p>
        </p:txBody>
      </p:sp>
      <p:sp>
        <p:nvSpPr>
          <p:cNvPr id="7" name="Title 1">
            <a:extLst>
              <a:ext uri="{FF2B5EF4-FFF2-40B4-BE49-F238E27FC236}">
                <a16:creationId xmlns:a16="http://schemas.microsoft.com/office/drawing/2014/main" id="{611E0B04-16E8-B0B8-46CD-174973C1AF3C}"/>
              </a:ext>
            </a:extLst>
          </p:cNvPr>
          <p:cNvSpPr>
            <a:spLocks noGrp="1"/>
          </p:cNvSpPr>
          <p:nvPr>
            <p:ph type="ctrTitle"/>
          </p:nvPr>
        </p:nvSpPr>
        <p:spPr>
          <a:xfrm>
            <a:off x="422136" y="1123673"/>
            <a:ext cx="5912401" cy="2030343"/>
          </a:xfrm>
        </p:spPr>
        <p:txBody>
          <a:bodyPr anchor="t">
            <a:noAutofit/>
          </a:bodyPr>
          <a:lstStyle>
            <a:lvl1pPr algn="l">
              <a:defRPr sz="4400" b="0" i="0">
                <a:solidFill>
                  <a:schemeClr val="accent1"/>
                </a:solidFill>
                <a:latin typeface="Poppins Medium" panose="00000600000000000000" pitchFamily="2" charset="0"/>
                <a:cs typeface="Poppins Medium" panose="00000600000000000000" pitchFamily="2" charset="0"/>
              </a:defRPr>
            </a:lvl1pPr>
          </a:lstStyle>
          <a:p>
            <a:r>
              <a:rPr lang="en-US"/>
              <a:t>Click to edit</a:t>
            </a:r>
          </a:p>
        </p:txBody>
      </p:sp>
      <p:sp>
        <p:nvSpPr>
          <p:cNvPr id="8" name="Text Placeholder 20">
            <a:extLst>
              <a:ext uri="{FF2B5EF4-FFF2-40B4-BE49-F238E27FC236}">
                <a16:creationId xmlns:a16="http://schemas.microsoft.com/office/drawing/2014/main" id="{FB9663D7-33B0-290F-E31D-DCFC8F327514}"/>
              </a:ext>
            </a:extLst>
          </p:cNvPr>
          <p:cNvSpPr>
            <a:spLocks noGrp="1"/>
          </p:cNvSpPr>
          <p:nvPr>
            <p:ph type="body" sz="quarter" idx="13"/>
          </p:nvPr>
        </p:nvSpPr>
        <p:spPr>
          <a:xfrm>
            <a:off x="431247" y="3179968"/>
            <a:ext cx="5227431" cy="1418535"/>
          </a:xfrm>
        </p:spPr>
        <p:txBody>
          <a:bodyPr>
            <a:noAutofit/>
          </a:bodyPr>
          <a:lstStyle>
            <a:lvl1pPr marL="201168" indent="-201168" algn="l">
              <a:spcBef>
                <a:spcPts val="0"/>
              </a:spcBef>
              <a:spcAft>
                <a:spcPts val="1200"/>
              </a:spcAft>
              <a:buSzPct val="90000"/>
              <a:buFont typeface="Arial" panose="020B0604020202020204" pitchFamily="34" charset="0"/>
              <a:buChar char="•"/>
              <a:defRPr sz="2400">
                <a:solidFill>
                  <a:schemeClr val="tx1"/>
                </a:solidFill>
                <a:latin typeface="Inter" panose="02000503000000020004" pitchFamily="2" charset="0"/>
                <a:ea typeface="Inter" panose="02000503000000020004" pitchFamily="2" charset="0"/>
                <a:cs typeface="Inter"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91359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77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00F77-E496-A9BA-5055-44F2486B2118}"/>
              </a:ext>
            </a:extLst>
          </p:cNvPr>
          <p:cNvSpPr>
            <a:spLocks noGrp="1"/>
          </p:cNvSpPr>
          <p:nvPr>
            <p:ph type="title"/>
          </p:nvPr>
        </p:nvSpPr>
        <p:spPr>
          <a:xfrm>
            <a:off x="404037" y="457201"/>
            <a:ext cx="11383923" cy="72934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84C3736A-B7B5-897D-635F-3B7907ED804D}"/>
              </a:ext>
            </a:extLst>
          </p:cNvPr>
          <p:cNvSpPr>
            <a:spLocks noGrp="1"/>
          </p:cNvSpPr>
          <p:nvPr>
            <p:ph type="body" idx="1"/>
          </p:nvPr>
        </p:nvSpPr>
        <p:spPr>
          <a:xfrm>
            <a:off x="404038" y="1248682"/>
            <a:ext cx="1138392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9799AF88-D65C-7B81-31AF-FADE3A17E96A}"/>
              </a:ext>
            </a:extLst>
          </p:cNvPr>
          <p:cNvSpPr>
            <a:spLocks noGrp="1"/>
          </p:cNvSpPr>
          <p:nvPr>
            <p:ph type="sldNum" sz="quarter" idx="4"/>
          </p:nvPr>
        </p:nvSpPr>
        <p:spPr>
          <a:xfrm>
            <a:off x="8610600" y="6356350"/>
            <a:ext cx="3177360" cy="365125"/>
          </a:xfrm>
          <a:prstGeom prst="rect">
            <a:avLst/>
          </a:prstGeom>
        </p:spPr>
        <p:txBody>
          <a:bodyPr vert="horz" lIns="91440" tIns="45720" rIns="91440" bIns="45720" rtlCol="0" anchor="ctr"/>
          <a:lstStyle>
            <a:lvl1pPr algn="r">
              <a:defRPr sz="1200" b="0" i="0">
                <a:solidFill>
                  <a:schemeClr val="tx1"/>
                </a:solidFill>
                <a:latin typeface="Poppins Medium" pitchFamily="2" charset="77"/>
              </a:defRPr>
            </a:lvl1pPr>
          </a:lstStyle>
          <a:p>
            <a:fld id="{BF935A76-6211-0848-B4B7-02E038258CF6}" type="slidenum">
              <a:rPr lang="en-US" smtClean="0"/>
              <a:pPr/>
              <a:t>‹#›</a:t>
            </a:fld>
            <a:endParaRPr lang="en-US"/>
          </a:p>
        </p:txBody>
      </p:sp>
    </p:spTree>
    <p:extLst>
      <p:ext uri="{BB962C8B-B14F-4D97-AF65-F5344CB8AC3E}">
        <p14:creationId xmlns:p14="http://schemas.microsoft.com/office/powerpoint/2010/main" val="3103150781"/>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6" r:id="rId3"/>
    <p:sldLayoutId id="2147483666" r:id="rId4"/>
    <p:sldLayoutId id="2147483713" r:id="rId5"/>
    <p:sldLayoutId id="2147483715" r:id="rId6"/>
    <p:sldLayoutId id="2147483716" r:id="rId7"/>
    <p:sldLayoutId id="2147483719" r:id="rId8"/>
    <p:sldLayoutId id="2147483720" r:id="rId9"/>
    <p:sldLayoutId id="2147483733" r:id="rId10"/>
    <p:sldLayoutId id="2147483734" r:id="rId11"/>
    <p:sldLayoutId id="2147483735" r:id="rId12"/>
    <p:sldLayoutId id="2147483736" r:id="rId13"/>
    <p:sldLayoutId id="2147483737" r:id="rId14"/>
  </p:sldLayoutIdLst>
  <p:hf hdr="0" ftr="0" dt="0"/>
  <p:txStyles>
    <p:titleStyle>
      <a:lvl1pPr algn="l" defTabSz="914400" rtl="0" eaLnBrk="1" latinLnBrk="0" hangingPunct="1">
        <a:lnSpc>
          <a:spcPct val="90000"/>
        </a:lnSpc>
        <a:spcBef>
          <a:spcPct val="0"/>
        </a:spcBef>
        <a:buNone/>
        <a:defRPr sz="4500" b="0" i="0" kern="1200" baseline="0">
          <a:solidFill>
            <a:schemeClr val="accent1"/>
          </a:solidFill>
          <a:latin typeface="Poppins Medium" pitchFamily="2" charset="77"/>
          <a:ea typeface="+mj-ea"/>
          <a:cs typeface="Poppins Medium" pitchFamily="2" charset="77"/>
        </a:defRPr>
      </a:lvl1pPr>
    </p:titleStyle>
    <p:body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F7FE46-6328-980A-9477-A381088548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05A66-9BC3-0F8E-EC9C-DEB19E33DF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0644D-D60F-A231-EE1B-28A5BEF05C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277A3B-F38E-49EE-B9D7-E2A9BA41E00D}" type="datetimeFigureOut">
              <a:rPr lang="en-US" smtClean="0"/>
              <a:t>7/16/2026</a:t>
            </a:fld>
            <a:endParaRPr lang="en-US"/>
          </a:p>
        </p:txBody>
      </p:sp>
      <p:sp>
        <p:nvSpPr>
          <p:cNvPr id="5" name="Footer Placeholder 4">
            <a:extLst>
              <a:ext uri="{FF2B5EF4-FFF2-40B4-BE49-F238E27FC236}">
                <a16:creationId xmlns:a16="http://schemas.microsoft.com/office/drawing/2014/main" id="{F9384B43-5A27-B107-215B-004347C088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B98BAC-A7DC-DD57-C2CD-5820B09D8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3B4A16-B1FB-4A2A-8FAC-D4CD83014A9D}" type="slidenum">
              <a:rPr lang="en-US" smtClean="0"/>
              <a:t>‹#›</a:t>
            </a:fld>
            <a:endParaRPr lang="en-US"/>
          </a:p>
        </p:txBody>
      </p:sp>
    </p:spTree>
    <p:extLst>
      <p:ext uri="{BB962C8B-B14F-4D97-AF65-F5344CB8AC3E}">
        <p14:creationId xmlns:p14="http://schemas.microsoft.com/office/powerpoint/2010/main" val="90551455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www.portofportland.com/NoiseManagmen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ortofportland.com/hio/leadfreefuel"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410755-24D3-4AAD-703B-D99C09E73288}"/>
              </a:ext>
            </a:extLst>
          </p:cNvPr>
          <p:cNvSpPr>
            <a:spLocks noGrp="1"/>
          </p:cNvSpPr>
          <p:nvPr>
            <p:ph type="ctrTitle"/>
          </p:nvPr>
        </p:nvSpPr>
        <p:spPr>
          <a:xfrm>
            <a:off x="332600" y="1952825"/>
            <a:ext cx="5073614" cy="1476175"/>
          </a:xfrm>
        </p:spPr>
        <p:txBody>
          <a:bodyPr>
            <a:noAutofit/>
          </a:bodyPr>
          <a:lstStyle/>
          <a:p>
            <a:r>
              <a:rPr lang="en-US" sz="4000"/>
              <a:t>Hillsboro Airport</a:t>
            </a:r>
            <a:br>
              <a:rPr lang="en-US" sz="4000"/>
            </a:br>
            <a:r>
              <a:rPr lang="en-US" sz="4000"/>
              <a:t>Fall Community Forum</a:t>
            </a:r>
            <a:br>
              <a:rPr lang="en-US" sz="4000"/>
            </a:br>
            <a:br>
              <a:rPr lang="en-US" sz="4000"/>
            </a:br>
            <a:endParaRPr lang="en-US" sz="4000"/>
          </a:p>
        </p:txBody>
      </p:sp>
      <p:sp>
        <p:nvSpPr>
          <p:cNvPr id="4" name="Subtitle 3">
            <a:extLst>
              <a:ext uri="{FF2B5EF4-FFF2-40B4-BE49-F238E27FC236}">
                <a16:creationId xmlns:a16="http://schemas.microsoft.com/office/drawing/2014/main" id="{E4E204CD-DD37-4586-FEE2-CA71A3B64336}"/>
              </a:ext>
            </a:extLst>
          </p:cNvPr>
          <p:cNvSpPr>
            <a:spLocks noGrp="1"/>
          </p:cNvSpPr>
          <p:nvPr>
            <p:ph type="subTitle" idx="1"/>
          </p:nvPr>
        </p:nvSpPr>
        <p:spPr>
          <a:xfrm>
            <a:off x="332600" y="3734473"/>
            <a:ext cx="5508389" cy="501049"/>
          </a:xfrm>
        </p:spPr>
        <p:txBody>
          <a:bodyPr vert="horz" lIns="91440" tIns="45720" rIns="91440" bIns="45720" rtlCol="0" anchor="t">
            <a:normAutofit/>
          </a:bodyPr>
          <a:lstStyle/>
          <a:p>
            <a:r>
              <a:rPr lang="en-US">
                <a:latin typeface="Inter"/>
              </a:rPr>
              <a:t>November 4, 2025, 5-7p.m.</a:t>
            </a:r>
          </a:p>
        </p:txBody>
      </p:sp>
      <p:sp>
        <p:nvSpPr>
          <p:cNvPr id="2" name="Title 2">
            <a:extLst>
              <a:ext uri="{FF2B5EF4-FFF2-40B4-BE49-F238E27FC236}">
                <a16:creationId xmlns:a16="http://schemas.microsoft.com/office/drawing/2014/main" id="{4997F61B-0C98-374A-679D-5994D17C8D5B}"/>
              </a:ext>
            </a:extLst>
          </p:cNvPr>
          <p:cNvSpPr txBox="1">
            <a:spLocks/>
          </p:cNvSpPr>
          <p:nvPr/>
        </p:nvSpPr>
        <p:spPr>
          <a:xfrm>
            <a:off x="5411578" y="1952825"/>
            <a:ext cx="6290655" cy="1476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0" i="0" kern="1200" baseline="0">
                <a:solidFill>
                  <a:schemeClr val="bg1"/>
                </a:solidFill>
                <a:latin typeface="Poppins Medium" pitchFamily="2" charset="77"/>
                <a:ea typeface="+mj-ea"/>
                <a:cs typeface="Poppins Medium" pitchFamily="2" charset="77"/>
              </a:defRPr>
            </a:lvl1pPr>
          </a:lstStyle>
          <a:p>
            <a:r>
              <a:rPr lang="es-ES_tradnl" sz="4000"/>
              <a:t>Aeropuerto de Hillsboro</a:t>
            </a:r>
            <a:br>
              <a:rPr lang="es-ES_tradnl" sz="4000"/>
            </a:br>
            <a:r>
              <a:rPr lang="es-ES_tradnl" sz="4000"/>
              <a:t>Foro Comunitario de Otoño</a:t>
            </a:r>
          </a:p>
        </p:txBody>
      </p:sp>
      <p:sp>
        <p:nvSpPr>
          <p:cNvPr id="5" name="Subtitle 3">
            <a:extLst>
              <a:ext uri="{FF2B5EF4-FFF2-40B4-BE49-F238E27FC236}">
                <a16:creationId xmlns:a16="http://schemas.microsoft.com/office/drawing/2014/main" id="{C0B2D156-EC0A-7517-D67F-928E47DEEF90}"/>
              </a:ext>
            </a:extLst>
          </p:cNvPr>
          <p:cNvSpPr txBox="1">
            <a:spLocks/>
          </p:cNvSpPr>
          <p:nvPr/>
        </p:nvSpPr>
        <p:spPr>
          <a:xfrm>
            <a:off x="5411579" y="3734473"/>
            <a:ext cx="5508389" cy="12484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SzPct val="90000"/>
              <a:buFont typeface="Arial" panose="020B0604020202020204" pitchFamily="34" charset="0"/>
              <a:buNone/>
              <a:defRPr sz="2000" b="0" i="0" kern="1200" baseline="0">
                <a:solidFill>
                  <a:schemeClr val="bg1"/>
                </a:solidFill>
                <a:latin typeface="Inter" panose="02000503000000020004" pitchFamily="2" charset="0"/>
                <a:ea typeface="Inter" panose="02000503000000020004" pitchFamily="2" charset="0"/>
                <a:cs typeface="+mn-cs"/>
              </a:defRPr>
            </a:lvl1pPr>
            <a:lvl2pPr marL="457200" indent="0" algn="ctr" defTabSz="914400" rtl="0" eaLnBrk="1" latinLnBrk="0" hangingPunct="1">
              <a:lnSpc>
                <a:spcPct val="90000"/>
              </a:lnSpc>
              <a:spcBef>
                <a:spcPts val="1200"/>
              </a:spcBef>
              <a:buFont typeface="Inter" panose="02000503000000020004" pitchFamily="2" charset="0"/>
              <a:buNone/>
              <a:defRPr sz="2000" b="0" i="0" kern="1200">
                <a:solidFill>
                  <a:schemeClr val="tx1"/>
                </a:solidFill>
                <a:latin typeface="Inter" panose="02000503000000020004" pitchFamily="2" charset="0"/>
                <a:ea typeface="Inter" panose="02000503000000020004" pitchFamily="2" charset="0"/>
                <a:cs typeface="+mn-cs"/>
              </a:defRPr>
            </a:lvl2pPr>
            <a:lvl3pPr marL="914400" indent="0" algn="ctr" defTabSz="914400" rtl="0" eaLnBrk="1" latinLnBrk="0" hangingPunct="1">
              <a:lnSpc>
                <a:spcPct val="90000"/>
              </a:lnSpc>
              <a:spcBef>
                <a:spcPts val="1200"/>
              </a:spcBef>
              <a:buSzPct val="90000"/>
              <a:buFont typeface="Arial" panose="020B0604020202020204" pitchFamily="34" charset="0"/>
              <a:buNone/>
              <a:defRPr sz="18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_tradnl">
                <a:latin typeface="Inter"/>
              </a:rPr>
              <a:t>4 de noviembre de 2025, de 5 a 7 p.m.</a:t>
            </a:r>
          </a:p>
        </p:txBody>
      </p:sp>
    </p:spTree>
    <p:extLst>
      <p:ext uri="{BB962C8B-B14F-4D97-AF65-F5344CB8AC3E}">
        <p14:creationId xmlns:p14="http://schemas.microsoft.com/office/powerpoint/2010/main" val="361703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g39bef57d168_2_1"/>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982df88c4c_0_40"/>
          <p:cNvSpPr>
            <a:spLocks noGrp="1"/>
          </p:cNvSpPr>
          <p:nvPr>
            <p:ph type="pic" idx="2"/>
          </p:nvPr>
        </p:nvSpPr>
        <p:spPr>
          <a:xfrm>
            <a:off x="6357256" y="0"/>
            <a:ext cx="5834700" cy="6858000"/>
          </a:xfrm>
          <a:prstGeom prst="rect">
            <a:avLst/>
          </a:prstGeom>
        </p:spPr>
        <p:txBody>
          <a:bodyPr/>
          <a:lstStyle/>
          <a:p>
            <a:endParaRPr lang="en-US"/>
          </a:p>
        </p:txBody>
      </p:sp>
      <p:sp>
        <p:nvSpPr>
          <p:cNvPr id="173" name="Google Shape;173;g3982df88c4c_0_40"/>
          <p:cNvSpPr txBox="1">
            <a:spLocks noGrp="1"/>
          </p:cNvSpPr>
          <p:nvPr>
            <p:ph type="title"/>
          </p:nvPr>
        </p:nvSpPr>
        <p:spPr>
          <a:xfrm>
            <a:off x="415209" y="321805"/>
            <a:ext cx="4855200" cy="130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Avenida Diez </a:t>
            </a:r>
            <a:endParaRPr/>
          </a:p>
        </p:txBody>
      </p:sp>
      <p:sp>
        <p:nvSpPr>
          <p:cNvPr id="174" name="Google Shape;174;g3982df88c4c_0_40"/>
          <p:cNvSpPr txBox="1">
            <a:spLocks noGrp="1"/>
          </p:cNvSpPr>
          <p:nvPr>
            <p:ph type="body" idx="1"/>
          </p:nvPr>
        </p:nvSpPr>
        <p:spPr>
          <a:xfrm>
            <a:off x="435430" y="1270239"/>
            <a:ext cx="3374570" cy="4920000"/>
          </a:xfrm>
          <a:prstGeom prst="rect">
            <a:avLst/>
          </a:prstGeom>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None/>
            </a:pPr>
            <a:r>
              <a:rPr lang="en-US" sz="3000">
                <a:solidFill>
                  <a:srgbClr val="003051"/>
                </a:solidFill>
                <a:latin typeface="Poppins Medium" panose="00000600000000000000" pitchFamily="2" charset="0"/>
                <a:ea typeface="Poppins"/>
                <a:cs typeface="Poppins Medium" panose="00000600000000000000" pitchFamily="2" charset="0"/>
                <a:sym typeface="Poppins"/>
              </a:rPr>
              <a:t>The City of Hillsboro is seeking to build a framework for permanent community engagement and support for the Avenida Diez neighborhood, in line with community members’ goals.</a:t>
            </a:r>
            <a:br>
              <a:rPr lang="en-US" sz="3000">
                <a:solidFill>
                  <a:srgbClr val="003051"/>
                </a:solidFill>
                <a:latin typeface="Poppins Medium" panose="00000600000000000000" pitchFamily="2" charset="0"/>
                <a:ea typeface="Poppins"/>
                <a:cs typeface="Poppins Medium" panose="00000600000000000000" pitchFamily="2" charset="0"/>
                <a:sym typeface="Poppins"/>
              </a:rPr>
            </a:br>
            <a:endParaRPr sz="3000">
              <a:solidFill>
                <a:srgbClr val="003051"/>
              </a:solidFill>
              <a:latin typeface="Poppins Medium" panose="00000600000000000000" pitchFamily="2" charset="0"/>
              <a:ea typeface="Poppins"/>
              <a:cs typeface="Poppins Medium" panose="00000600000000000000" pitchFamily="2" charset="0"/>
              <a:sym typeface="Poppins"/>
            </a:endParaRPr>
          </a:p>
          <a:p>
            <a:pPr marL="0" lvl="0" indent="0" algn="l" rtl="0">
              <a:lnSpc>
                <a:spcPct val="120000"/>
              </a:lnSpc>
              <a:spcBef>
                <a:spcPts val="0"/>
              </a:spcBef>
              <a:spcAft>
                <a:spcPts val="0"/>
              </a:spcAft>
              <a:buNone/>
            </a:pPr>
            <a:r>
              <a:rPr lang="en-US" sz="3000">
                <a:solidFill>
                  <a:srgbClr val="003051"/>
                </a:solidFill>
                <a:latin typeface="Poppins"/>
                <a:ea typeface="Poppins"/>
                <a:cs typeface="Poppins"/>
                <a:sym typeface="Poppins"/>
              </a:rPr>
              <a:t>Project Management Team:</a:t>
            </a:r>
            <a:endParaRPr sz="3000">
              <a:solidFill>
                <a:srgbClr val="003051"/>
              </a:solidFill>
              <a:latin typeface="Poppins"/>
              <a:ea typeface="Poppins"/>
              <a:cs typeface="Poppins"/>
              <a:sym typeface="Poppins"/>
            </a:endParaRPr>
          </a:p>
          <a:p>
            <a:pPr marL="12700" lvl="0" indent="0" algn="l" rtl="0">
              <a:lnSpc>
                <a:spcPct val="120000"/>
              </a:lnSpc>
              <a:spcBef>
                <a:spcPts val="0"/>
              </a:spcBef>
              <a:spcAft>
                <a:spcPts val="0"/>
              </a:spcAft>
              <a:buNone/>
            </a:pPr>
            <a:r>
              <a:rPr lang="en-US" sz="4500">
                <a:solidFill>
                  <a:srgbClr val="35C0D6"/>
                </a:solidFill>
                <a:latin typeface="Poppins Medium" panose="00000600000000000000" pitchFamily="2" charset="0"/>
                <a:ea typeface="Poppins"/>
                <a:cs typeface="Poppins Medium" panose="00000600000000000000" pitchFamily="2" charset="0"/>
                <a:sym typeface="Poppins"/>
              </a:rPr>
              <a:t>•</a:t>
            </a:r>
            <a:r>
              <a:rPr lang="en-US" sz="3000" err="1">
                <a:solidFill>
                  <a:srgbClr val="003051"/>
                </a:solidFill>
                <a:latin typeface="Poppins Medium" panose="00000600000000000000" pitchFamily="2" charset="0"/>
                <a:ea typeface="Poppins"/>
                <a:cs typeface="Poppins Medium" panose="00000600000000000000" pitchFamily="2" charset="0"/>
                <a:sym typeface="Poppins"/>
              </a:rPr>
              <a:t>EcoNorthwest</a:t>
            </a:r>
            <a:endParaRPr sz="3000">
              <a:solidFill>
                <a:srgbClr val="003051"/>
              </a:solidFill>
              <a:latin typeface="Poppins Medium" panose="00000600000000000000" pitchFamily="2" charset="0"/>
              <a:ea typeface="Poppins"/>
              <a:cs typeface="Poppins Medium" panose="00000600000000000000" pitchFamily="2" charset="0"/>
              <a:sym typeface="Poppins"/>
            </a:endParaRPr>
          </a:p>
          <a:p>
            <a:pPr marL="12700" lvl="0" indent="0" algn="l" rtl="0">
              <a:lnSpc>
                <a:spcPct val="120000"/>
              </a:lnSpc>
              <a:spcBef>
                <a:spcPts val="0"/>
              </a:spcBef>
              <a:spcAft>
                <a:spcPts val="0"/>
              </a:spcAft>
              <a:buNone/>
            </a:pPr>
            <a:r>
              <a:rPr lang="en-US" sz="4500">
                <a:solidFill>
                  <a:srgbClr val="35C0D6"/>
                </a:solidFill>
                <a:latin typeface="Poppins Medium" panose="00000600000000000000" pitchFamily="2" charset="0"/>
                <a:ea typeface="Poppins"/>
                <a:cs typeface="Poppins Medium" panose="00000600000000000000" pitchFamily="2" charset="0"/>
                <a:sym typeface="Poppins"/>
              </a:rPr>
              <a:t>•</a:t>
            </a:r>
            <a:r>
              <a:rPr lang="en-US" sz="3000" err="1">
                <a:solidFill>
                  <a:srgbClr val="003051"/>
                </a:solidFill>
                <a:latin typeface="Poppins Medium" panose="00000600000000000000" pitchFamily="2" charset="0"/>
                <a:ea typeface="Poppins"/>
                <a:cs typeface="Poppins Medium" panose="00000600000000000000" pitchFamily="2" charset="0"/>
                <a:sym typeface="Poppins"/>
              </a:rPr>
              <a:t>Bienestar</a:t>
            </a:r>
            <a:endParaRPr sz="3000">
              <a:solidFill>
                <a:srgbClr val="003051"/>
              </a:solidFill>
              <a:latin typeface="Poppins Medium" panose="00000600000000000000" pitchFamily="2" charset="0"/>
              <a:ea typeface="Poppins"/>
              <a:cs typeface="Poppins Medium" panose="00000600000000000000" pitchFamily="2" charset="0"/>
              <a:sym typeface="Poppins"/>
            </a:endParaRPr>
          </a:p>
          <a:p>
            <a:pPr marL="12700" lvl="0" indent="0" algn="l" rtl="0">
              <a:lnSpc>
                <a:spcPct val="120000"/>
              </a:lnSpc>
              <a:spcBef>
                <a:spcPts val="0"/>
              </a:spcBef>
              <a:spcAft>
                <a:spcPts val="0"/>
              </a:spcAft>
              <a:buNone/>
            </a:pPr>
            <a:r>
              <a:rPr lang="en-US" sz="4500">
                <a:solidFill>
                  <a:srgbClr val="35C0D6"/>
                </a:solidFill>
                <a:latin typeface="Poppins Medium" panose="00000600000000000000" pitchFamily="2" charset="0"/>
                <a:ea typeface="Poppins"/>
                <a:cs typeface="Poppins Medium" panose="00000600000000000000" pitchFamily="2" charset="0"/>
                <a:sym typeface="Poppins"/>
              </a:rPr>
              <a:t>•</a:t>
            </a:r>
            <a:r>
              <a:rPr lang="en-US" sz="3000">
                <a:solidFill>
                  <a:srgbClr val="003051"/>
                </a:solidFill>
                <a:latin typeface="Poppins Medium" panose="00000600000000000000" pitchFamily="2" charset="0"/>
                <a:ea typeface="Poppins"/>
                <a:cs typeface="Poppins Medium" panose="00000600000000000000" pitchFamily="2" charset="0"/>
                <a:sym typeface="Poppins"/>
              </a:rPr>
              <a:t>Greater Than </a:t>
            </a:r>
            <a:endParaRPr sz="3000">
              <a:solidFill>
                <a:srgbClr val="003051"/>
              </a:solidFill>
              <a:latin typeface="Poppins Medium" panose="00000600000000000000" pitchFamily="2" charset="0"/>
              <a:ea typeface="Poppins"/>
              <a:cs typeface="Poppins Medium" panose="00000600000000000000" pitchFamily="2" charset="0"/>
              <a:sym typeface="Poppins"/>
            </a:endParaRPr>
          </a:p>
          <a:p>
            <a:pPr marL="0" lvl="0" indent="0" algn="l" rtl="0">
              <a:lnSpc>
                <a:spcPct val="120000"/>
              </a:lnSpc>
              <a:spcBef>
                <a:spcPts val="0"/>
              </a:spcBef>
              <a:spcAft>
                <a:spcPts val="0"/>
              </a:spcAft>
              <a:buNone/>
            </a:pPr>
            <a:endParaRPr/>
          </a:p>
        </p:txBody>
      </p:sp>
      <p:sp>
        <p:nvSpPr>
          <p:cNvPr id="175" name="Google Shape;175;g3982df88c4c_0_40"/>
          <p:cNvSpPr txBox="1">
            <a:spLocks noGrp="1"/>
          </p:cNvSpPr>
          <p:nvPr>
            <p:ph type="sldNum" idx="12"/>
          </p:nvPr>
        </p:nvSpPr>
        <p:spPr>
          <a:xfrm>
            <a:off x="8610600" y="6356350"/>
            <a:ext cx="31773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176" name="Google Shape;176;g3982df88c4c_0_40"/>
          <p:cNvPicPr preferRelativeResize="0"/>
          <p:nvPr/>
        </p:nvPicPr>
        <p:blipFill>
          <a:blip r:embed="rId3">
            <a:alphaModFix/>
          </a:blip>
          <a:stretch>
            <a:fillRect/>
          </a:stretch>
        </p:blipFill>
        <p:spPr>
          <a:xfrm>
            <a:off x="7410450" y="1318731"/>
            <a:ext cx="4565652" cy="4220537"/>
          </a:xfrm>
          <a:prstGeom prst="rect">
            <a:avLst/>
          </a:prstGeom>
          <a:noFill/>
          <a:ln>
            <a:noFill/>
          </a:ln>
        </p:spPr>
      </p:pic>
      <p:sp>
        <p:nvSpPr>
          <p:cNvPr id="2" name="Google Shape;174;g3982df88c4c_0_40">
            <a:extLst>
              <a:ext uri="{FF2B5EF4-FFF2-40B4-BE49-F238E27FC236}">
                <a16:creationId xmlns:a16="http://schemas.microsoft.com/office/drawing/2014/main" id="{5FD1CB88-738C-D414-AB18-EA5587AA6E24}"/>
              </a:ext>
            </a:extLst>
          </p:cNvPr>
          <p:cNvSpPr txBox="1">
            <a:spLocks/>
          </p:cNvSpPr>
          <p:nvPr/>
        </p:nvSpPr>
        <p:spPr>
          <a:xfrm>
            <a:off x="3830221" y="1270239"/>
            <a:ext cx="3374570" cy="4920000"/>
          </a:xfrm>
          <a:prstGeom prst="rect">
            <a:avLst/>
          </a:prstGeom>
          <a:noFill/>
          <a:ln>
            <a:noFill/>
          </a:ln>
        </p:spPr>
        <p:txBody>
          <a:bodyPr spcFirstLastPara="1" vert="horz" wrap="square" lIns="91425" tIns="45700" rIns="91425" bIns="45700" rtlCol="0" anchor="t" anchorCtr="0">
            <a:noAutofit/>
          </a:bodyPr>
          <a:lstStyle>
            <a:lvl1pPr marL="457200" lvl="0" indent="-365760" algn="l" defTabSz="914400" rtl="0" eaLnBrk="1" latinLnBrk="0" hangingPunct="1">
              <a:lnSpc>
                <a:spcPct val="90000"/>
              </a:lnSpc>
              <a:spcBef>
                <a:spcPts val="1200"/>
              </a:spcBef>
              <a:spcAft>
                <a:spcPts val="0"/>
              </a:spcAft>
              <a:buClr>
                <a:schemeClr val="dk1"/>
              </a:buClr>
              <a:buSzPts val="2160"/>
              <a:buFont typeface="Arial" panose="020B0604020202020204" pitchFamily="34" charset="0"/>
              <a:buChar char="•"/>
              <a:defRPr sz="2400" b="0" i="0" kern="1200">
                <a:solidFill>
                  <a:schemeClr val="tx1"/>
                </a:solidFill>
                <a:latin typeface="Inter"/>
                <a:ea typeface="Inter"/>
                <a:cs typeface="Inter"/>
                <a:sym typeface="Inter"/>
              </a:defRPr>
            </a:lvl1pPr>
            <a:lvl2pPr marL="914400" lvl="1" indent="-365760" algn="l" defTabSz="914400" rtl="0" eaLnBrk="1" latinLnBrk="0" hangingPunct="1">
              <a:lnSpc>
                <a:spcPct val="90000"/>
              </a:lnSpc>
              <a:spcBef>
                <a:spcPts val="1200"/>
              </a:spcBef>
              <a:spcAft>
                <a:spcPts val="0"/>
              </a:spcAft>
              <a:buClr>
                <a:schemeClr val="dk1"/>
              </a:buClr>
              <a:buSzPts val="2160"/>
              <a:buFont typeface="Inter"/>
              <a:buChar char="-"/>
              <a:defRPr sz="2400" b="0" i="0" kern="1200">
                <a:solidFill>
                  <a:schemeClr val="tx1"/>
                </a:solidFill>
                <a:latin typeface="Inter"/>
                <a:ea typeface="Inter"/>
                <a:cs typeface="Inter"/>
                <a:sym typeface="Inter"/>
              </a:defRPr>
            </a:lvl2pPr>
            <a:lvl3pPr marL="1371600" lvl="2" indent="-365760" algn="l" defTabSz="914400" rtl="0" eaLnBrk="1" latinLnBrk="0" hangingPunct="1">
              <a:lnSpc>
                <a:spcPct val="90000"/>
              </a:lnSpc>
              <a:spcBef>
                <a:spcPts val="1200"/>
              </a:spcBef>
              <a:spcAft>
                <a:spcPts val="0"/>
              </a:spcAft>
              <a:buClr>
                <a:schemeClr val="dk1"/>
              </a:buClr>
              <a:buSzPts val="2160"/>
              <a:buFont typeface="Arial" panose="020B0604020202020204" pitchFamily="34" charset="0"/>
              <a:buChar char="•"/>
              <a:defRPr sz="2400" b="0" i="0" kern="1200" cap="none" spc="100" baseline="0">
                <a:solidFill>
                  <a:schemeClr val="tx1"/>
                </a:solidFill>
                <a:latin typeface="Inter"/>
                <a:ea typeface="Inter"/>
                <a:cs typeface="Inter"/>
                <a:sym typeface="Inter"/>
              </a:defRPr>
            </a:lvl3pPr>
            <a:lvl4pPr marL="1828800" lvl="3" indent="-365760" algn="l" defTabSz="914400" rtl="0" eaLnBrk="1" latinLnBrk="0" hangingPunct="1">
              <a:lnSpc>
                <a:spcPct val="90000"/>
              </a:lnSpc>
              <a:spcBef>
                <a:spcPts val="1200"/>
              </a:spcBef>
              <a:spcAft>
                <a:spcPts val="0"/>
              </a:spcAft>
              <a:buClr>
                <a:schemeClr val="dk1"/>
              </a:buClr>
              <a:buSzPts val="2160"/>
              <a:buFont typeface="Arial" panose="020B0604020202020204" pitchFamily="34" charset="0"/>
              <a:buChar char="•"/>
              <a:defRPr sz="2400" b="0" i="0" kern="1200">
                <a:solidFill>
                  <a:schemeClr val="tx1"/>
                </a:solidFill>
                <a:latin typeface="Inter"/>
                <a:ea typeface="Inter"/>
                <a:cs typeface="Inter"/>
                <a:sym typeface="Inter"/>
              </a:defRPr>
            </a:lvl4pPr>
            <a:lvl5pPr marL="2286000" lvl="4" indent="-365760" algn="l" defTabSz="914400" rtl="0" eaLnBrk="1" latinLnBrk="0" hangingPunct="1">
              <a:lnSpc>
                <a:spcPct val="90000"/>
              </a:lnSpc>
              <a:spcBef>
                <a:spcPts val="1200"/>
              </a:spcBef>
              <a:spcAft>
                <a:spcPts val="0"/>
              </a:spcAft>
              <a:buClr>
                <a:schemeClr val="dk1"/>
              </a:buClr>
              <a:buSzPts val="2160"/>
              <a:buFont typeface="Arial" panose="020B0604020202020204" pitchFamily="34" charset="0"/>
              <a:buChar char="•"/>
              <a:defRPr sz="2400" b="0" i="0" kern="1200" baseline="0">
                <a:solidFill>
                  <a:schemeClr val="tx1"/>
                </a:solidFill>
                <a:latin typeface="Inter"/>
                <a:ea typeface="Inter"/>
                <a:cs typeface="Inter"/>
                <a:sym typeface="Inter"/>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91440" indent="0" fontAlgn="base">
              <a:lnSpc>
                <a:spcPct val="100000"/>
              </a:lnSpc>
              <a:spcBef>
                <a:spcPts val="0"/>
              </a:spcBef>
              <a:buNone/>
            </a:pPr>
            <a:r>
              <a:rPr lang="es-ES" sz="1900">
                <a:solidFill>
                  <a:srgbClr val="000000"/>
                </a:solidFill>
                <a:latin typeface="Poppins Medium" panose="00000600000000000000" pitchFamily="2" charset="0"/>
                <a:cs typeface="Poppins Medium" panose="00000600000000000000" pitchFamily="2" charset="0"/>
              </a:rPr>
              <a:t>La ciudad de Hillsboro aspira a crear un modelo de participación y apoyo comunitario permanente para el vecindario de Avenida Diez, de acuerdo con los objetivos de los miembros de la comunidad.​</a:t>
            </a:r>
            <a:br>
              <a:rPr lang="es-ES" sz="1900">
                <a:solidFill>
                  <a:srgbClr val="000000"/>
                </a:solidFill>
                <a:latin typeface="Poppins Medium" panose="00000600000000000000" pitchFamily="2" charset="0"/>
                <a:cs typeface="Poppins Medium" panose="00000600000000000000" pitchFamily="2" charset="0"/>
              </a:rPr>
            </a:br>
            <a:r>
              <a:rPr lang="es-ES" sz="1900">
                <a:solidFill>
                  <a:srgbClr val="000000"/>
                </a:solidFill>
                <a:latin typeface="Poppins Medium" panose="00000600000000000000" pitchFamily="2" charset="0"/>
                <a:cs typeface="Poppins Medium" panose="00000600000000000000" pitchFamily="2" charset="0"/>
              </a:rPr>
              <a:t>​</a:t>
            </a:r>
          </a:p>
          <a:p>
            <a:pPr marL="91440" indent="0" fontAlgn="base">
              <a:buNone/>
            </a:pPr>
            <a:r>
              <a:rPr lang="es-ES" sz="1900" b="1">
                <a:solidFill>
                  <a:srgbClr val="000000"/>
                </a:solidFill>
                <a:latin typeface="Poppins" panose="00000800000000000000" pitchFamily="2" charset="0"/>
                <a:cs typeface="Poppins" panose="00000800000000000000" pitchFamily="2" charset="0"/>
              </a:rPr>
              <a:t>Equipo de administración del proyecto:​</a:t>
            </a:r>
          </a:p>
          <a:p>
            <a:pPr marL="91440" indent="0" fontAlgn="base">
              <a:buNone/>
            </a:pPr>
            <a:r>
              <a:rPr lang="es-ES" sz="1900">
                <a:solidFill>
                  <a:srgbClr val="000000"/>
                </a:solidFill>
                <a:latin typeface="Poppins" panose="00000800000000000000" pitchFamily="2" charset="0"/>
                <a:cs typeface="Poppins" panose="00000800000000000000" pitchFamily="2" charset="0"/>
              </a:rPr>
              <a:t>•</a:t>
            </a:r>
            <a:r>
              <a:rPr lang="es-ES" sz="1900" err="1">
                <a:solidFill>
                  <a:srgbClr val="000000"/>
                </a:solidFill>
                <a:latin typeface="Poppins" panose="00000800000000000000" pitchFamily="2" charset="0"/>
                <a:cs typeface="Poppins" panose="00000800000000000000" pitchFamily="2" charset="0"/>
              </a:rPr>
              <a:t>EcoNorthwest</a:t>
            </a:r>
            <a:r>
              <a:rPr lang="es-ES" sz="1900">
                <a:solidFill>
                  <a:srgbClr val="000000"/>
                </a:solidFill>
                <a:latin typeface="Poppins" panose="00000800000000000000" pitchFamily="2" charset="0"/>
                <a:cs typeface="Poppins" panose="00000800000000000000" pitchFamily="2" charset="0"/>
              </a:rPr>
              <a:t>​</a:t>
            </a:r>
          </a:p>
          <a:p>
            <a:pPr marL="91440" indent="0" fontAlgn="base">
              <a:buNone/>
            </a:pPr>
            <a:r>
              <a:rPr lang="es-ES" sz="1900">
                <a:solidFill>
                  <a:srgbClr val="000000"/>
                </a:solidFill>
                <a:latin typeface="Poppins" panose="00000800000000000000" pitchFamily="2" charset="0"/>
                <a:cs typeface="Poppins" panose="00000800000000000000" pitchFamily="2" charset="0"/>
              </a:rPr>
              <a:t>•Bienestar</a:t>
            </a:r>
            <a:r>
              <a:rPr lang="en-US" sz="1900">
                <a:solidFill>
                  <a:srgbClr val="000000"/>
                </a:solidFill>
                <a:latin typeface="Poppins" panose="00000800000000000000" pitchFamily="2" charset="0"/>
                <a:cs typeface="Poppins" panose="00000800000000000000" pitchFamily="2" charset="0"/>
              </a:rPr>
              <a:t>​</a:t>
            </a:r>
          </a:p>
          <a:p>
            <a:pPr marL="91440" indent="0" fontAlgn="base">
              <a:buNone/>
            </a:pPr>
            <a:r>
              <a:rPr lang="es-ES" sz="1900">
                <a:solidFill>
                  <a:srgbClr val="000000"/>
                </a:solidFill>
                <a:latin typeface="Poppins" panose="00000800000000000000" pitchFamily="2" charset="0"/>
                <a:cs typeface="Poppins" panose="00000800000000000000" pitchFamily="2" charset="0"/>
              </a:rPr>
              <a:t>•</a:t>
            </a:r>
            <a:r>
              <a:rPr lang="es-ES" sz="1900" err="1">
                <a:solidFill>
                  <a:srgbClr val="000000"/>
                </a:solidFill>
                <a:latin typeface="Poppins" panose="00000800000000000000" pitchFamily="2" charset="0"/>
                <a:cs typeface="Poppins" panose="00000800000000000000" pitchFamily="2" charset="0"/>
              </a:rPr>
              <a:t>Greater</a:t>
            </a:r>
            <a:r>
              <a:rPr lang="es-ES" sz="1900">
                <a:solidFill>
                  <a:srgbClr val="000000"/>
                </a:solidFill>
                <a:latin typeface="Poppins" panose="00000800000000000000" pitchFamily="2" charset="0"/>
                <a:cs typeface="Poppins" panose="00000800000000000000" pitchFamily="2" charset="0"/>
              </a:rPr>
              <a:t> </a:t>
            </a:r>
            <a:r>
              <a:rPr lang="es-ES" sz="1900" err="1">
                <a:solidFill>
                  <a:srgbClr val="000000"/>
                </a:solidFill>
                <a:latin typeface="Poppins" panose="00000800000000000000" pitchFamily="2" charset="0"/>
                <a:cs typeface="Poppins" panose="00000800000000000000" pitchFamily="2" charset="0"/>
              </a:rPr>
              <a:t>Than</a:t>
            </a:r>
            <a:r>
              <a:rPr lang="es-ES" sz="1900">
                <a:solidFill>
                  <a:srgbClr val="000000"/>
                </a:solidFill>
                <a:latin typeface="Poppins" panose="00000800000000000000" pitchFamily="2" charset="0"/>
                <a:cs typeface="Poppins" panose="00000800000000000000" pitchFamily="2"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3F8C479-8568-75E8-490A-325F187BEB7E}"/>
              </a:ext>
            </a:extLst>
          </p:cNvPr>
          <p:cNvPicPr/>
          <p:nvPr/>
        </p:nvPicPr>
        <p:blipFill>
          <a:blip r:embed="rId3"/>
          <a:stretch>
            <a:fillRect/>
          </a:stretch>
        </p:blipFill>
        <p:spPr>
          <a:xfrm>
            <a:off x="0" y="4792362"/>
            <a:ext cx="12181122" cy="2438400"/>
          </a:xfrm>
          <a:prstGeom prst="rect">
            <a:avLst/>
          </a:prstGeom>
        </p:spPr>
      </p:pic>
      <p:sp>
        <p:nvSpPr>
          <p:cNvPr id="6" name="Rectangle 5">
            <a:extLst>
              <a:ext uri="{FF2B5EF4-FFF2-40B4-BE49-F238E27FC236}">
                <a16:creationId xmlns:a16="http://schemas.microsoft.com/office/drawing/2014/main" id="{C33DA9E1-6B8F-BB31-EB3F-D0E72B5FCF6F}"/>
              </a:ext>
            </a:extLst>
          </p:cNvPr>
          <p:cNvSpPr/>
          <p:nvPr/>
        </p:nvSpPr>
        <p:spPr>
          <a:xfrm>
            <a:off x="443618" y="490211"/>
            <a:ext cx="12357982" cy="1154291"/>
          </a:xfrm>
          <a:prstGeom prst="rect">
            <a:avLst/>
          </a:prstGeom>
          <a:ln>
            <a:noFill/>
          </a:ln>
        </p:spPr>
        <p:txBody>
          <a:bodyPr vert="horz" lIns="0" tIns="0" rIns="0" bIns="0" rtlCol="0">
            <a:noAutofit/>
          </a:bodyPr>
          <a:lstStyle/>
          <a:p>
            <a:pPr marL="0" marR="0" lvl="0" indent="0" algn="l" defTabSz="914400" rtl="0" eaLnBrk="1" fontAlgn="auto" latinLnBrk="0" hangingPunct="1">
              <a:spcBef>
                <a:spcPts val="0"/>
              </a:spcBef>
              <a:buClrTx/>
              <a:buSzTx/>
              <a:buFontTx/>
              <a:buNone/>
              <a:tabLst/>
              <a:defRPr/>
            </a:pPr>
            <a:r>
              <a:rPr kumimoji="0" lang="en-US" sz="3200" b="1" i="0" u="none" strike="noStrike" kern="100" cap="none" spc="0" normalizeH="0" baseline="0" noProof="0">
                <a:ln>
                  <a:noFill/>
                </a:ln>
                <a:solidFill>
                  <a:srgbClr val="00B0E1"/>
                </a:solidFill>
                <a:effectLst/>
                <a:uLnTx/>
                <a:uFillTx/>
                <a:latin typeface="Aptos Display" panose="02110004020202020204"/>
                <a:ea typeface="Calibri" panose="020F0502020204030204" pitchFamily="34" charset="0"/>
                <a:cs typeface="+mn-cs"/>
              </a:rPr>
              <a:t>OREGON AIRSHOW CHARITABLE FOUNDATION /</a:t>
            </a:r>
          </a:p>
          <a:p>
            <a:pPr>
              <a:defRPr/>
            </a:pPr>
            <a:r>
              <a:rPr lang="es-ES_tradnl" sz="3200" b="1" kern="100">
                <a:solidFill>
                  <a:srgbClr val="00B0E1"/>
                </a:solidFill>
                <a:latin typeface="Aptos Display" panose="02110004020202020204"/>
                <a:ea typeface="Calibri" panose="020F0502020204030204" pitchFamily="34" charset="0"/>
              </a:rPr>
              <a:t>FUNDACIÓN BENÉFICA DE LA EXHIBICIÓN  AÉREA DE OREGÓN</a:t>
            </a:r>
          </a:p>
        </p:txBody>
      </p:sp>
      <p:sp>
        <p:nvSpPr>
          <p:cNvPr id="8" name="Rectangle 7">
            <a:extLst>
              <a:ext uri="{FF2B5EF4-FFF2-40B4-BE49-F238E27FC236}">
                <a16:creationId xmlns:a16="http://schemas.microsoft.com/office/drawing/2014/main" id="{4786A473-8F2A-B914-FEEE-A5E9FF486B37}"/>
              </a:ext>
            </a:extLst>
          </p:cNvPr>
          <p:cNvSpPr/>
          <p:nvPr/>
        </p:nvSpPr>
        <p:spPr>
          <a:xfrm>
            <a:off x="8496728" y="1888880"/>
            <a:ext cx="169986" cy="692574"/>
          </a:xfrm>
          <a:prstGeom prst="rect">
            <a:avLst/>
          </a:prstGeom>
          <a:ln>
            <a:noFill/>
          </a:ln>
        </p:spPr>
        <p:txBody>
          <a:bodyPr vert="horz" lIns="0" tIns="0" rIns="0" bIns="0" rtlCol="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a:ln>
                  <a:noFill/>
                </a:ln>
                <a:solidFill>
                  <a:srgbClr val="27235E"/>
                </a:solidFill>
                <a:effectLst/>
                <a:uLnTx/>
                <a:uFillTx/>
                <a:latin typeface="Calibri" panose="020F0502020204030204" pitchFamily="34" charset="0"/>
                <a:ea typeface="Calibri" panose="020F0502020204030204" pitchFamily="34" charset="0"/>
                <a:cs typeface="+mn-cs"/>
              </a:rPr>
              <a:t> </a:t>
            </a:r>
            <a:endParaRPr kumimoji="0" lang="en-US" sz="1000" b="1"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p:txBody>
      </p:sp>
      <p:grpSp>
        <p:nvGrpSpPr>
          <p:cNvPr id="3" name="Group 2">
            <a:extLst>
              <a:ext uri="{FF2B5EF4-FFF2-40B4-BE49-F238E27FC236}">
                <a16:creationId xmlns:a16="http://schemas.microsoft.com/office/drawing/2014/main" id="{F22F5634-C52E-AAAC-4441-06DAAABCAC08}"/>
              </a:ext>
            </a:extLst>
          </p:cNvPr>
          <p:cNvGrpSpPr/>
          <p:nvPr/>
        </p:nvGrpSpPr>
        <p:grpSpPr>
          <a:xfrm>
            <a:off x="-1" y="5620531"/>
            <a:ext cx="12181124" cy="2295868"/>
            <a:chOff x="-1" y="5488179"/>
            <a:chExt cx="12181124" cy="2295868"/>
          </a:xfrm>
        </p:grpSpPr>
        <p:sp>
          <p:nvSpPr>
            <p:cNvPr id="2" name="Shape 175">
              <a:extLst>
                <a:ext uri="{FF2B5EF4-FFF2-40B4-BE49-F238E27FC236}">
                  <a16:creationId xmlns:a16="http://schemas.microsoft.com/office/drawing/2014/main" id="{08D83EF2-0D8D-0DE2-7AE1-710035312174}"/>
                </a:ext>
              </a:extLst>
            </p:cNvPr>
            <p:cNvSpPr/>
            <p:nvPr/>
          </p:nvSpPr>
          <p:spPr>
            <a:xfrm>
              <a:off x="-1" y="5502720"/>
              <a:ext cx="7903211" cy="1764225"/>
            </a:xfrm>
            <a:custGeom>
              <a:avLst/>
              <a:gdLst/>
              <a:ahLst/>
              <a:cxnLst/>
              <a:rect l="0" t="0" r="0" b="0"/>
              <a:pathLst>
                <a:path w="6621120" h="1651165">
                  <a:moveTo>
                    <a:pt x="0" y="0"/>
                  </a:moveTo>
                  <a:lnTo>
                    <a:pt x="6621120" y="1651165"/>
                  </a:lnTo>
                  <a:lnTo>
                    <a:pt x="0" y="1651165"/>
                  </a:lnTo>
                  <a:lnTo>
                    <a:pt x="0" y="0"/>
                  </a:lnTo>
                  <a:close/>
                </a:path>
              </a:pathLst>
            </a:custGeom>
            <a:ln w="0" cap="flat">
              <a:miter lim="127000"/>
            </a:ln>
          </p:spPr>
          <p:style>
            <a:lnRef idx="0">
              <a:srgbClr val="000000">
                <a:alpha val="0"/>
              </a:srgbClr>
            </a:lnRef>
            <a:fillRef idx="1">
              <a:srgbClr val="99DFF3"/>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Shape 13">
              <a:extLst>
                <a:ext uri="{FF2B5EF4-FFF2-40B4-BE49-F238E27FC236}">
                  <a16:creationId xmlns:a16="http://schemas.microsoft.com/office/drawing/2014/main" id="{F630E1FB-9623-D352-6C92-9A580F7EC9C9}"/>
                </a:ext>
              </a:extLst>
            </p:cNvPr>
            <p:cNvSpPr/>
            <p:nvPr/>
          </p:nvSpPr>
          <p:spPr>
            <a:xfrm>
              <a:off x="0" y="5488179"/>
              <a:ext cx="12181123" cy="2295868"/>
            </a:xfrm>
            <a:custGeom>
              <a:avLst/>
              <a:gdLst/>
              <a:ahLst/>
              <a:cxnLst/>
              <a:rect l="0" t="0" r="0" b="0"/>
              <a:pathLst>
                <a:path w="10058400" h="2309189">
                  <a:moveTo>
                    <a:pt x="10058400" y="0"/>
                  </a:moveTo>
                  <a:lnTo>
                    <a:pt x="10058400" y="2309189"/>
                  </a:lnTo>
                  <a:lnTo>
                    <a:pt x="0" y="2309189"/>
                  </a:lnTo>
                  <a:lnTo>
                    <a:pt x="0" y="2231809"/>
                  </a:lnTo>
                  <a:lnTo>
                    <a:pt x="10058400" y="0"/>
                  </a:lnTo>
                  <a:close/>
                </a:path>
              </a:pathLst>
            </a:custGeom>
            <a:ln w="0" cap="flat">
              <a:miter lim="127000"/>
            </a:ln>
          </p:spPr>
          <p:style>
            <a:lnRef idx="0">
              <a:srgbClr val="000000">
                <a:alpha val="0"/>
              </a:srgbClr>
            </a:lnRef>
            <a:fillRef idx="1">
              <a:srgbClr val="25205E"/>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Shape 24">
              <a:extLst>
                <a:ext uri="{FF2B5EF4-FFF2-40B4-BE49-F238E27FC236}">
                  <a16:creationId xmlns:a16="http://schemas.microsoft.com/office/drawing/2014/main" id="{FA3554DD-AA21-C61F-2314-6FCB7E52F822}"/>
                </a:ext>
              </a:extLst>
            </p:cNvPr>
            <p:cNvSpPr/>
            <p:nvPr/>
          </p:nvSpPr>
          <p:spPr>
            <a:xfrm>
              <a:off x="0" y="5719818"/>
              <a:ext cx="5727632" cy="769242"/>
            </a:xfrm>
            <a:custGeom>
              <a:avLst/>
              <a:gdLst/>
              <a:ahLst/>
              <a:cxnLst/>
              <a:rect l="0" t="0" r="0" b="0"/>
              <a:pathLst>
                <a:path w="4729516" h="625298">
                  <a:moveTo>
                    <a:pt x="4729516" y="0"/>
                  </a:moveTo>
                  <a:lnTo>
                    <a:pt x="0" y="625298"/>
                  </a:lnTo>
                  <a:lnTo>
                    <a:pt x="0" y="625284"/>
                  </a:lnTo>
                  <a:lnTo>
                    <a:pt x="4707113" y="2654"/>
                  </a:lnTo>
                  <a:lnTo>
                    <a:pt x="4700496" y="1689"/>
                  </a:lnTo>
                  <a:lnTo>
                    <a:pt x="47295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5" name="Picture 24">
              <a:extLst>
                <a:ext uri="{FF2B5EF4-FFF2-40B4-BE49-F238E27FC236}">
                  <a16:creationId xmlns:a16="http://schemas.microsoft.com/office/drawing/2014/main" id="{ECF72AC3-578B-F6B0-7526-2142C3403D64}"/>
                </a:ext>
              </a:extLst>
            </p:cNvPr>
            <p:cNvPicPr/>
            <p:nvPr/>
          </p:nvPicPr>
          <p:blipFill>
            <a:blip r:embed="rId4"/>
            <a:stretch>
              <a:fillRect/>
            </a:stretch>
          </p:blipFill>
          <p:spPr>
            <a:xfrm>
              <a:off x="10947400" y="5710548"/>
              <a:ext cx="959717" cy="995052"/>
            </a:xfrm>
            <a:prstGeom prst="rect">
              <a:avLst/>
            </a:prstGeom>
          </p:spPr>
        </p:pic>
      </p:grpSp>
      <p:sp>
        <p:nvSpPr>
          <p:cNvPr id="41" name="TextBox 40">
            <a:extLst>
              <a:ext uri="{FF2B5EF4-FFF2-40B4-BE49-F238E27FC236}">
                <a16:creationId xmlns:a16="http://schemas.microsoft.com/office/drawing/2014/main" id="{E8080B51-84DC-38EF-8F0A-6270CFDA9853}"/>
              </a:ext>
            </a:extLst>
          </p:cNvPr>
          <p:cNvSpPr txBox="1"/>
          <p:nvPr/>
        </p:nvSpPr>
        <p:spPr>
          <a:xfrm>
            <a:off x="443617" y="1398893"/>
            <a:ext cx="5652383" cy="4537652"/>
          </a:xfrm>
          <a:prstGeom prst="rect">
            <a:avLst/>
          </a:prstGeom>
          <a:noFill/>
        </p:spPr>
        <p:txBody>
          <a:bodyPr wrap="square">
            <a:spAutoFit/>
          </a:bodyPr>
          <a:lstStyle/>
          <a:p>
            <a:pPr marL="6350" marR="0" lvl="0" indent="-6350" algn="l" defTabSz="914400" rtl="0" eaLnBrk="1" fontAlgn="auto" latinLnBrk="0" hangingPunct="1">
              <a:lnSpc>
                <a:spcPct val="107000"/>
              </a:lnSpc>
              <a:spcBef>
                <a:spcPts val="0"/>
              </a:spcBef>
              <a:spcAft>
                <a:spcPts val="15"/>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panose="02110004020202020204"/>
                <a:ea typeface="+mn-ea"/>
                <a:cs typeface="+mn-cs"/>
              </a:rPr>
              <a:t>The Oregon Airshow Charitable Foundation provides scholarships and hands-on learning opportunities to students from diverse backgrounds, empowering them to pursue careers in aviation and aerospace.</a:t>
            </a:r>
          </a:p>
          <a:p>
            <a:pPr marL="6350" marR="0" lvl="0" indent="-6350" algn="l" defTabSz="914400" rtl="0" eaLnBrk="1" fontAlgn="auto" latinLnBrk="0" hangingPunct="1">
              <a:lnSpc>
                <a:spcPct val="107000"/>
              </a:lnSpc>
              <a:spcBef>
                <a:spcPts val="0"/>
              </a:spcBef>
              <a:spcAft>
                <a:spcPts val="15"/>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Display" panose="02110004020202020204"/>
              <a:ea typeface="+mn-ea"/>
              <a:cs typeface="+mn-cs"/>
            </a:endParaRPr>
          </a:p>
          <a:p>
            <a:pPr marL="6350" marR="0" lvl="0" indent="-6350" algn="l" defTabSz="914400" rtl="0" eaLnBrk="1" fontAlgn="auto" latinLnBrk="0" hangingPunct="1">
              <a:lnSpc>
                <a:spcPct val="107000"/>
              </a:lnSpc>
              <a:spcBef>
                <a:spcPts val="0"/>
              </a:spcBef>
              <a:spcAft>
                <a:spcPts val="15"/>
              </a:spcAft>
              <a:buClrTx/>
              <a:buSzTx/>
              <a:buFontTx/>
              <a:buNone/>
              <a:tabLst/>
              <a:defRPr/>
            </a:pPr>
            <a:r>
              <a:rPr kumimoji="0" lang="en-US" sz="2000" b="1" i="0" u="none" strike="noStrike" kern="100" cap="none" spc="0" normalizeH="0" baseline="0" noProof="0">
                <a:ln>
                  <a:noFill/>
                </a:ln>
                <a:solidFill>
                  <a:srgbClr val="00B0E1"/>
                </a:solidFill>
                <a:effectLst/>
                <a:uLnTx/>
                <a:uFillTx/>
                <a:latin typeface="Aptos" panose="02110004020202020204"/>
                <a:ea typeface="Calibri" panose="020F0502020204030204" pitchFamily="34" charset="0"/>
                <a:cs typeface="+mn-cs"/>
              </a:rPr>
              <a:t>OUR MISSION</a:t>
            </a:r>
            <a:endParaRPr kumimoji="0" lang="en-US" sz="2000" b="1" i="0" u="none" strike="noStrike" kern="1200" cap="none" spc="0" normalizeH="0" baseline="0" noProof="0">
              <a:ln>
                <a:noFill/>
              </a:ln>
              <a:solidFill>
                <a:prstClr val="black"/>
              </a:solidFill>
              <a:effectLst/>
              <a:uLnTx/>
              <a:uFillTx/>
              <a:latin typeface="Aptos Black" panose="020B0004020202020204" pitchFamily="34" charset="0"/>
              <a:ea typeface="+mn-ea"/>
              <a:cs typeface="+mn-cs"/>
            </a:endParaRPr>
          </a:p>
          <a:p>
            <a:pPr marL="6350" marR="0" lvl="0" indent="-6350" algn="l" defTabSz="914400" rtl="0" eaLnBrk="1" fontAlgn="auto" latinLnBrk="0" hangingPunct="1">
              <a:lnSpc>
                <a:spcPct val="107000"/>
              </a:lnSpc>
              <a:spcBef>
                <a:spcPts val="0"/>
              </a:spcBef>
              <a:spcAft>
                <a:spcPts val="15"/>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panose="02110004020202020204"/>
                <a:ea typeface="+mn-ea"/>
                <a:cs typeface="+mn-cs"/>
              </a:rPr>
              <a:t>To support and inspire those with a passion for flight and a desire to learn.</a:t>
            </a:r>
          </a:p>
          <a:p>
            <a:pPr marL="6350" marR="0" lvl="0" indent="-6350" algn="l" defTabSz="914400" rtl="0" eaLnBrk="1" fontAlgn="auto" latinLnBrk="0" hangingPunct="1">
              <a:lnSpc>
                <a:spcPct val="107000"/>
              </a:lnSpc>
              <a:spcBef>
                <a:spcPts val="0"/>
              </a:spcBef>
              <a:spcAft>
                <a:spcPts val="15"/>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Display" panose="02110004020202020204"/>
              <a:ea typeface="+mn-ea"/>
              <a:cs typeface="+mn-cs"/>
            </a:endParaRPr>
          </a:p>
          <a:p>
            <a:pPr marL="6350" marR="0" lvl="0" indent="-6350" algn="l" defTabSz="914400" rtl="0" eaLnBrk="1" fontAlgn="auto" latinLnBrk="0" hangingPunct="1">
              <a:lnSpc>
                <a:spcPct val="107000"/>
              </a:lnSpc>
              <a:spcBef>
                <a:spcPts val="0"/>
              </a:spcBef>
              <a:spcAft>
                <a:spcPts val="15"/>
              </a:spcAft>
              <a:buClrTx/>
              <a:buSzTx/>
              <a:buFontTx/>
              <a:buNone/>
              <a:tabLst/>
              <a:defRPr/>
            </a:pPr>
            <a:r>
              <a:rPr kumimoji="0" lang="en-US" sz="2000" b="1" i="0" u="none" strike="noStrike" kern="100" cap="none" spc="0" normalizeH="0" baseline="0" noProof="0">
                <a:ln>
                  <a:noFill/>
                </a:ln>
                <a:solidFill>
                  <a:srgbClr val="00B0E1"/>
                </a:solidFill>
                <a:effectLst/>
                <a:uLnTx/>
                <a:uFillTx/>
                <a:latin typeface="Aptos" panose="02110004020202020204"/>
                <a:ea typeface="Calibri" panose="020F0502020204030204" pitchFamily="34" charset="0"/>
                <a:cs typeface="+mn-cs"/>
              </a:rPr>
              <a:t>OUR VISION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Display" panose="02110004020202020204"/>
                <a:ea typeface="+mn-ea"/>
                <a:cs typeface="+mn-cs"/>
              </a:rPr>
              <a:t>To promote and fund aviation career education through scholarships and other support to worthy students and organizations located in the Pacific Northwest.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Display" panose="02110004020202020204"/>
              <a:ea typeface="+mn-ea"/>
              <a:cs typeface="+mn-cs"/>
            </a:endParaRPr>
          </a:p>
          <a:p>
            <a:pPr fontAlgn="base">
              <a:defRPr/>
            </a:pPr>
            <a:r>
              <a:rPr kumimoji="0" lang="en-US" sz="2000" b="1" i="0" u="none" strike="noStrike" kern="100" cap="none" spc="0" normalizeH="0" baseline="0" noProof="0">
                <a:ln>
                  <a:noFill/>
                </a:ln>
                <a:solidFill>
                  <a:srgbClr val="00B0E1"/>
                </a:solidFill>
                <a:effectLst/>
                <a:uLnTx/>
                <a:uFillTx/>
                <a:latin typeface="Aptos Display" panose="02110004020202020204"/>
                <a:ea typeface="Calibri" panose="020F0502020204030204" pitchFamily="34" charset="0"/>
                <a:cs typeface="+mn-cs"/>
              </a:rPr>
              <a:t>OUR PARTNERS </a:t>
            </a:r>
            <a:r>
              <a:rPr lang="en-US" sz="2000" b="1" kern="100">
                <a:solidFill>
                  <a:srgbClr val="00B0E1"/>
                </a:solidFill>
                <a:latin typeface="Aptos Display" panose="02110004020202020204"/>
                <a:ea typeface="Calibri" panose="020F0502020204030204" pitchFamily="34" charset="0"/>
              </a:rPr>
              <a:t>/ </a:t>
            </a:r>
            <a:r>
              <a:rPr lang="es-ES_tradnl" sz="2000" b="1" kern="100">
                <a:solidFill>
                  <a:srgbClr val="00B0E1"/>
                </a:solidFill>
                <a:latin typeface="Aptos Display" panose="02110004020202020204"/>
                <a:ea typeface="Calibri" panose="020F0502020204030204" pitchFamily="34" charset="0"/>
              </a:rPr>
              <a:t>NUESTROS ASOCIADOS </a:t>
            </a:r>
            <a:endParaRPr lang="es-ES_tradnl" sz="2000" b="1">
              <a:solidFill>
                <a:prstClr val="black"/>
              </a:solidFill>
              <a:latin typeface="Aptos Display" panose="02110004020202020204"/>
            </a:endParaRPr>
          </a:p>
        </p:txBody>
      </p:sp>
      <p:pic>
        <p:nvPicPr>
          <p:cNvPr id="2051" name="Picture 9" descr="A blue text on a black background&#10;&#10;AI-generated content may be incorrect.">
            <a:extLst>
              <a:ext uri="{FF2B5EF4-FFF2-40B4-BE49-F238E27FC236}">
                <a16:creationId xmlns:a16="http://schemas.microsoft.com/office/drawing/2014/main" id="{3620B9A8-9C73-FC16-22DB-7817E8699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647" y="6131601"/>
            <a:ext cx="1901826" cy="41374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0" descr="A logo for an air show&#10;&#10;AI-generated content may be incorrect.">
            <a:extLst>
              <a:ext uri="{FF2B5EF4-FFF2-40B4-BE49-F238E27FC236}">
                <a16:creationId xmlns:a16="http://schemas.microsoft.com/office/drawing/2014/main" id="{C0193105-9D56-4FA9-79F7-DF2F386D48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0053" y="5914677"/>
            <a:ext cx="958314" cy="789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1" descr="Blue text on a black background&#10;&#10;AI-generated content may be incorrect.">
            <a:extLst>
              <a:ext uri="{FF2B5EF4-FFF2-40B4-BE49-F238E27FC236}">
                <a16:creationId xmlns:a16="http://schemas.microsoft.com/office/drawing/2014/main" id="{1491815C-E358-A26F-B526-29933825D5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341" y="6524300"/>
            <a:ext cx="1642409" cy="509997"/>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8" descr="A blue text on a black background&#10;&#10;AI-generated content may be incorrect.">
            <a:extLst>
              <a:ext uri="{FF2B5EF4-FFF2-40B4-BE49-F238E27FC236}">
                <a16:creationId xmlns:a16="http://schemas.microsoft.com/office/drawing/2014/main" id="{F64AE5FF-AF49-E445-0F97-0F7BA41785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0727" y="6065386"/>
            <a:ext cx="1328102" cy="612061"/>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7">
            <a:extLst>
              <a:ext uri="{FF2B5EF4-FFF2-40B4-BE49-F238E27FC236}">
                <a16:creationId xmlns:a16="http://schemas.microsoft.com/office/drawing/2014/main" id="{F8FC45B3-38CD-3059-2273-AE0ACF8F1F49}"/>
              </a:ext>
            </a:extLst>
          </p:cNvPr>
          <p:cNvSpPr>
            <a:spLocks noChangeArrowheads="1"/>
          </p:cNvSpPr>
          <p:nvPr/>
        </p:nvSpPr>
        <p:spPr bwMode="auto">
          <a:xfrm>
            <a:off x="28575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Logo&#10;&#10;AI-generated content may be incorrect.">
            <a:extLst>
              <a:ext uri="{FF2B5EF4-FFF2-40B4-BE49-F238E27FC236}">
                <a16:creationId xmlns:a16="http://schemas.microsoft.com/office/drawing/2014/main" id="{5440AD0B-927B-33E5-3A5D-95EEF7E07C29}"/>
              </a:ext>
            </a:extLst>
          </p:cNvPr>
          <p:cNvPicPr>
            <a:picLocks noChangeAspect="1"/>
          </p:cNvPicPr>
          <p:nvPr/>
        </p:nvPicPr>
        <p:blipFill>
          <a:blip r:embed="rId9"/>
          <a:stretch>
            <a:fillRect/>
          </a:stretch>
        </p:blipFill>
        <p:spPr>
          <a:xfrm>
            <a:off x="388290" y="6023066"/>
            <a:ext cx="2357048" cy="380937"/>
          </a:xfrm>
          <a:prstGeom prst="rect">
            <a:avLst/>
          </a:prstGeom>
        </p:spPr>
      </p:pic>
      <p:sp>
        <p:nvSpPr>
          <p:cNvPr id="9" name="TextBox 8">
            <a:extLst>
              <a:ext uri="{FF2B5EF4-FFF2-40B4-BE49-F238E27FC236}">
                <a16:creationId xmlns:a16="http://schemas.microsoft.com/office/drawing/2014/main" id="{70FA5FCE-D682-C425-CECA-F58BCEF8CFC6}"/>
              </a:ext>
            </a:extLst>
          </p:cNvPr>
          <p:cNvSpPr txBox="1"/>
          <p:nvPr/>
        </p:nvSpPr>
        <p:spPr>
          <a:xfrm>
            <a:off x="6191818" y="1433553"/>
            <a:ext cx="5516815" cy="4803238"/>
          </a:xfrm>
          <a:prstGeom prst="rect">
            <a:avLst/>
          </a:prstGeom>
          <a:noFill/>
        </p:spPr>
        <p:txBody>
          <a:bodyPr wrap="square">
            <a:spAutoFit/>
          </a:bodyPr>
          <a:lstStyle/>
          <a:p>
            <a:pPr marL="6350" lvl="0" indent="-6350">
              <a:lnSpc>
                <a:spcPct val="107000"/>
              </a:lnSpc>
              <a:spcAft>
                <a:spcPts val="15"/>
              </a:spcAft>
              <a:defRPr/>
            </a:pPr>
            <a:r>
              <a:rPr lang="es-ES_tradnl" b="1">
                <a:solidFill>
                  <a:prstClr val="black"/>
                </a:solidFill>
                <a:latin typeface="Aptos Display" panose="02110004020202020204"/>
              </a:rPr>
              <a:t>La Fundación Benéfica de la Exhibición Aérea de Oregón brinda becas y oportunidades de aprendizaje práctico a estudiantes de diversos orígenes, empoderándolos para seguir carreras en la aviación y la industria aeroespacial.</a:t>
            </a:r>
          </a:p>
          <a:p>
            <a:pPr marL="6350" lvl="0" indent="-6350">
              <a:lnSpc>
                <a:spcPct val="107000"/>
              </a:lnSpc>
              <a:spcAft>
                <a:spcPts val="15"/>
              </a:spcAft>
              <a:defRPr/>
            </a:pPr>
            <a:endParaRPr lang="es-ES_tradnl" b="1">
              <a:solidFill>
                <a:prstClr val="black"/>
              </a:solidFill>
              <a:latin typeface="Aptos Display" panose="02110004020202020204"/>
            </a:endParaRPr>
          </a:p>
          <a:p>
            <a:pPr marL="6350" lvl="0" indent="-6350">
              <a:lnSpc>
                <a:spcPct val="107000"/>
              </a:lnSpc>
              <a:spcAft>
                <a:spcPts val="15"/>
              </a:spcAft>
              <a:defRPr/>
            </a:pPr>
            <a:r>
              <a:rPr lang="es-ES_tradnl" sz="2000" b="1" kern="100">
                <a:solidFill>
                  <a:srgbClr val="00B0E1"/>
                </a:solidFill>
                <a:ea typeface="Calibri" panose="020F0502020204030204" pitchFamily="34" charset="0"/>
              </a:rPr>
              <a:t>NUESTRA MISIÓN</a:t>
            </a:r>
            <a:endParaRPr lang="es-ES_tradnl" sz="2000" b="1">
              <a:solidFill>
                <a:prstClr val="black"/>
              </a:solidFill>
              <a:latin typeface="Aptos Black" panose="020B0004020202020204" pitchFamily="34" charset="0"/>
            </a:endParaRPr>
          </a:p>
          <a:p>
            <a:pPr marL="6350" lvl="0" indent="-6350">
              <a:lnSpc>
                <a:spcPct val="107000"/>
              </a:lnSpc>
              <a:spcAft>
                <a:spcPts val="15"/>
              </a:spcAft>
              <a:defRPr/>
            </a:pPr>
            <a:r>
              <a:rPr lang="es-ES_tradnl" b="1">
                <a:solidFill>
                  <a:prstClr val="black"/>
                </a:solidFill>
                <a:latin typeface="Aptos Display" panose="02110004020202020204"/>
              </a:rPr>
              <a:t>Apoyar e inspirar a aquellos que sienten pasión por volar y desean aprender.</a:t>
            </a:r>
          </a:p>
          <a:p>
            <a:pPr marL="6350" lvl="0" indent="-6350">
              <a:lnSpc>
                <a:spcPct val="107000"/>
              </a:lnSpc>
              <a:spcAft>
                <a:spcPts val="15"/>
              </a:spcAft>
              <a:defRPr/>
            </a:pPr>
            <a:endParaRPr lang="es-ES_tradnl" b="1">
              <a:solidFill>
                <a:prstClr val="black"/>
              </a:solidFill>
              <a:latin typeface="Aptos Display" panose="02110004020202020204"/>
            </a:endParaRPr>
          </a:p>
          <a:p>
            <a:pPr marL="6350" lvl="0" indent="-6350">
              <a:lnSpc>
                <a:spcPct val="107000"/>
              </a:lnSpc>
              <a:spcAft>
                <a:spcPts val="15"/>
              </a:spcAft>
              <a:defRPr/>
            </a:pPr>
            <a:r>
              <a:rPr lang="es-ES_tradnl" sz="2000" b="1" kern="100">
                <a:solidFill>
                  <a:srgbClr val="00B0E1"/>
                </a:solidFill>
                <a:ea typeface="Calibri" panose="020F0502020204030204" pitchFamily="34" charset="0"/>
              </a:rPr>
              <a:t>NUESTRA VISIÓN</a:t>
            </a:r>
          </a:p>
          <a:p>
            <a:pPr lvl="0" fontAlgn="base">
              <a:defRPr/>
            </a:pPr>
            <a:r>
              <a:rPr lang="es-ES_tradnl" b="1">
                <a:solidFill>
                  <a:prstClr val="black"/>
                </a:solidFill>
                <a:latin typeface="Aptos Display" panose="02110004020202020204"/>
              </a:rPr>
              <a:t>Promover y financiar la educación profesional en aviación mediante becas y otras ayudas a estudiantes y organizaciones merecedoras ubicadas en la región del noroeste del Pacífico.</a:t>
            </a:r>
          </a:p>
          <a:p>
            <a:pPr lvl="0" fontAlgn="base">
              <a:defRPr/>
            </a:pPr>
            <a:endParaRPr lang="es-ES_tradnl" b="1">
              <a:solidFill>
                <a:prstClr val="black"/>
              </a:solidFill>
              <a:latin typeface="Aptos Display" panose="02110004020202020204"/>
            </a:endParaRPr>
          </a:p>
        </p:txBody>
      </p:sp>
    </p:spTree>
    <p:extLst>
      <p:ext uri="{BB962C8B-B14F-4D97-AF65-F5344CB8AC3E}">
        <p14:creationId xmlns:p14="http://schemas.microsoft.com/office/powerpoint/2010/main" val="2401397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F5A11-E3B2-282C-B954-7369FA36E9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F63F5AB-1DA6-00D1-3594-1C64498F827E}"/>
              </a:ext>
            </a:extLst>
          </p:cNvPr>
          <p:cNvPicPr/>
          <p:nvPr/>
        </p:nvPicPr>
        <p:blipFill>
          <a:blip r:embed="rId3"/>
          <a:stretch>
            <a:fillRect/>
          </a:stretch>
        </p:blipFill>
        <p:spPr>
          <a:xfrm>
            <a:off x="0" y="4077969"/>
            <a:ext cx="12179968" cy="3994055"/>
          </a:xfrm>
          <a:prstGeom prst="rect">
            <a:avLst/>
          </a:prstGeom>
        </p:spPr>
      </p:pic>
      <p:sp>
        <p:nvSpPr>
          <p:cNvPr id="6" name="Rectangle 5">
            <a:extLst>
              <a:ext uri="{FF2B5EF4-FFF2-40B4-BE49-F238E27FC236}">
                <a16:creationId xmlns:a16="http://schemas.microsoft.com/office/drawing/2014/main" id="{AC534B6C-923E-9F33-DD9C-558E676FE2A9}"/>
              </a:ext>
            </a:extLst>
          </p:cNvPr>
          <p:cNvSpPr/>
          <p:nvPr/>
        </p:nvSpPr>
        <p:spPr>
          <a:xfrm>
            <a:off x="443618" y="490211"/>
            <a:ext cx="4572881" cy="1154291"/>
          </a:xfrm>
          <a:prstGeom prst="rect">
            <a:avLst/>
          </a:prstGeom>
          <a:ln>
            <a:noFill/>
          </a:ln>
        </p:spPr>
        <p:txBody>
          <a:bodyPr vert="horz" lIns="0" tIns="0" rIns="0" bIns="0" rtlCol="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400" b="1" i="0" u="none" strike="noStrike" kern="100" cap="none" spc="0" normalizeH="0" baseline="0" noProof="0">
                <a:ln>
                  <a:noFill/>
                </a:ln>
                <a:solidFill>
                  <a:srgbClr val="00B0E1"/>
                </a:solidFill>
                <a:effectLst/>
                <a:uLnTx/>
                <a:uFillTx/>
                <a:latin typeface="Aptos Display" panose="02110004020202020204"/>
                <a:ea typeface="Calibri" panose="020F0502020204030204" pitchFamily="34" charset="0"/>
                <a:cs typeface="+mn-cs"/>
              </a:rPr>
              <a:t>OUR IMPACT /</a:t>
            </a:r>
          </a:p>
        </p:txBody>
      </p:sp>
      <p:sp>
        <p:nvSpPr>
          <p:cNvPr id="22" name="Shape 24">
            <a:extLst>
              <a:ext uri="{FF2B5EF4-FFF2-40B4-BE49-F238E27FC236}">
                <a16:creationId xmlns:a16="http://schemas.microsoft.com/office/drawing/2014/main" id="{5D36FD59-04DF-2011-2FEC-2B608660F131}"/>
              </a:ext>
            </a:extLst>
          </p:cNvPr>
          <p:cNvSpPr/>
          <p:nvPr/>
        </p:nvSpPr>
        <p:spPr>
          <a:xfrm>
            <a:off x="0" y="5719818"/>
            <a:ext cx="5727632" cy="769242"/>
          </a:xfrm>
          <a:custGeom>
            <a:avLst/>
            <a:gdLst/>
            <a:ahLst/>
            <a:cxnLst/>
            <a:rect l="0" t="0" r="0" b="0"/>
            <a:pathLst>
              <a:path w="4729516" h="625298">
                <a:moveTo>
                  <a:pt x="4729516" y="0"/>
                </a:moveTo>
                <a:lnTo>
                  <a:pt x="0" y="625298"/>
                </a:lnTo>
                <a:lnTo>
                  <a:pt x="0" y="625284"/>
                </a:lnTo>
                <a:lnTo>
                  <a:pt x="4707113" y="2654"/>
                </a:lnTo>
                <a:lnTo>
                  <a:pt x="4700496" y="1689"/>
                </a:lnTo>
                <a:lnTo>
                  <a:pt x="47295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Rectangle 7">
            <a:extLst>
              <a:ext uri="{FF2B5EF4-FFF2-40B4-BE49-F238E27FC236}">
                <a16:creationId xmlns:a16="http://schemas.microsoft.com/office/drawing/2014/main" id="{B2C20D09-C47C-FE7E-79F9-6DD522952B2F}"/>
              </a:ext>
            </a:extLst>
          </p:cNvPr>
          <p:cNvSpPr>
            <a:spLocks noChangeArrowheads="1"/>
          </p:cNvSpPr>
          <p:nvPr/>
        </p:nvSpPr>
        <p:spPr bwMode="auto">
          <a:xfrm>
            <a:off x="28575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D04B7485-F403-8864-E77B-252FE4568B66}"/>
              </a:ext>
            </a:extLst>
          </p:cNvPr>
          <p:cNvGrpSpPr/>
          <p:nvPr/>
        </p:nvGrpSpPr>
        <p:grpSpPr>
          <a:xfrm>
            <a:off x="3951604" y="683448"/>
            <a:ext cx="4290020" cy="2453653"/>
            <a:chOff x="1968386" y="0"/>
            <a:chExt cx="5376456" cy="2387245"/>
          </a:xfrm>
        </p:grpSpPr>
        <p:sp>
          <p:nvSpPr>
            <p:cNvPr id="7" name="Shape 7666">
              <a:extLst>
                <a:ext uri="{FF2B5EF4-FFF2-40B4-BE49-F238E27FC236}">
                  <a16:creationId xmlns:a16="http://schemas.microsoft.com/office/drawing/2014/main" id="{F6D3581E-12FA-8814-624B-5BE7A7E4CE72}"/>
                </a:ext>
              </a:extLst>
            </p:cNvPr>
            <p:cNvSpPr/>
            <p:nvPr/>
          </p:nvSpPr>
          <p:spPr>
            <a:xfrm>
              <a:off x="3870338" y="0"/>
              <a:ext cx="1572552" cy="569189"/>
            </a:xfrm>
            <a:custGeom>
              <a:avLst/>
              <a:gdLst/>
              <a:ahLst/>
              <a:cxnLst/>
              <a:rect l="0" t="0" r="0" b="0"/>
              <a:pathLst>
                <a:path w="1572552" h="569189">
                  <a:moveTo>
                    <a:pt x="0" y="0"/>
                  </a:moveTo>
                  <a:lnTo>
                    <a:pt x="1572552" y="0"/>
                  </a:lnTo>
                  <a:lnTo>
                    <a:pt x="1572552" y="569189"/>
                  </a:lnTo>
                  <a:lnTo>
                    <a:pt x="0" y="569189"/>
                  </a:lnTo>
                  <a:lnTo>
                    <a:pt x="0" y="0"/>
                  </a:lnTo>
                </a:path>
              </a:pathLst>
            </a:custGeom>
            <a:ln w="0" cap="flat">
              <a:miter lim="127000"/>
            </a:ln>
          </p:spPr>
          <p:style>
            <a:lnRef idx="0">
              <a:srgbClr val="000000">
                <a:alpha val="0"/>
              </a:srgbClr>
            </a:lnRef>
            <a:fillRef idx="1">
              <a:srgbClr val="27235E"/>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Shape 133">
              <a:extLst>
                <a:ext uri="{FF2B5EF4-FFF2-40B4-BE49-F238E27FC236}">
                  <a16:creationId xmlns:a16="http://schemas.microsoft.com/office/drawing/2014/main" id="{B303D97F-268D-E70C-FE42-979E65630B12}"/>
                </a:ext>
              </a:extLst>
            </p:cNvPr>
            <p:cNvSpPr/>
            <p:nvPr/>
          </p:nvSpPr>
          <p:spPr>
            <a:xfrm>
              <a:off x="3882682" y="0"/>
              <a:ext cx="1572552" cy="569189"/>
            </a:xfrm>
            <a:custGeom>
              <a:avLst/>
              <a:gdLst/>
              <a:ahLst/>
              <a:cxnLst/>
              <a:rect l="0" t="0" r="0" b="0"/>
              <a:pathLst>
                <a:path w="1572552" h="569189">
                  <a:moveTo>
                    <a:pt x="0" y="11570"/>
                  </a:moveTo>
                  <a:lnTo>
                    <a:pt x="0" y="569189"/>
                  </a:lnTo>
                  <a:lnTo>
                    <a:pt x="1572552" y="569189"/>
                  </a:lnTo>
                  <a:lnTo>
                    <a:pt x="1572552" y="0"/>
                  </a:lnTo>
                  <a:lnTo>
                    <a:pt x="0" y="0"/>
                  </a:lnTo>
                  <a:lnTo>
                    <a:pt x="0" y="11570"/>
                  </a:lnTo>
                  <a:close/>
                </a:path>
              </a:pathLst>
            </a:custGeom>
            <a:ln w="23139"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Shape 7667">
              <a:extLst>
                <a:ext uri="{FF2B5EF4-FFF2-40B4-BE49-F238E27FC236}">
                  <a16:creationId xmlns:a16="http://schemas.microsoft.com/office/drawing/2014/main" id="{767F3F13-48AC-6D2D-29BA-3D1427983411}"/>
                </a:ext>
              </a:extLst>
            </p:cNvPr>
            <p:cNvSpPr/>
            <p:nvPr/>
          </p:nvSpPr>
          <p:spPr>
            <a:xfrm>
              <a:off x="3870338" y="776585"/>
              <a:ext cx="1572552" cy="569189"/>
            </a:xfrm>
            <a:custGeom>
              <a:avLst/>
              <a:gdLst/>
              <a:ahLst/>
              <a:cxnLst/>
              <a:rect l="0" t="0" r="0" b="0"/>
              <a:pathLst>
                <a:path w="1572552" h="569189">
                  <a:moveTo>
                    <a:pt x="0" y="0"/>
                  </a:moveTo>
                  <a:lnTo>
                    <a:pt x="1572552" y="0"/>
                  </a:lnTo>
                  <a:lnTo>
                    <a:pt x="1572552" y="569189"/>
                  </a:lnTo>
                  <a:lnTo>
                    <a:pt x="0" y="569189"/>
                  </a:lnTo>
                  <a:lnTo>
                    <a:pt x="0" y="0"/>
                  </a:lnTo>
                </a:path>
              </a:pathLst>
            </a:custGeom>
            <a:ln w="0" cap="flat">
              <a:miter lim="100000"/>
            </a:ln>
          </p:spPr>
          <p:style>
            <a:lnRef idx="0">
              <a:srgbClr val="000000">
                <a:alpha val="0"/>
              </a:srgbClr>
            </a:lnRef>
            <a:fillRef idx="1">
              <a:srgbClr val="27235E"/>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Shape 135">
              <a:extLst>
                <a:ext uri="{FF2B5EF4-FFF2-40B4-BE49-F238E27FC236}">
                  <a16:creationId xmlns:a16="http://schemas.microsoft.com/office/drawing/2014/main" id="{4A0CE380-5B0B-DC19-52A1-EE5307FF13BB}"/>
                </a:ext>
              </a:extLst>
            </p:cNvPr>
            <p:cNvSpPr/>
            <p:nvPr/>
          </p:nvSpPr>
          <p:spPr>
            <a:xfrm>
              <a:off x="3870338" y="776585"/>
              <a:ext cx="1572552" cy="569189"/>
            </a:xfrm>
            <a:custGeom>
              <a:avLst/>
              <a:gdLst/>
              <a:ahLst/>
              <a:cxnLst/>
              <a:rect l="0" t="0" r="0" b="0"/>
              <a:pathLst>
                <a:path w="1572552" h="569189">
                  <a:moveTo>
                    <a:pt x="0" y="11570"/>
                  </a:moveTo>
                  <a:lnTo>
                    <a:pt x="0" y="569189"/>
                  </a:lnTo>
                  <a:lnTo>
                    <a:pt x="1572552" y="569189"/>
                  </a:lnTo>
                  <a:lnTo>
                    <a:pt x="1572552" y="0"/>
                  </a:lnTo>
                  <a:lnTo>
                    <a:pt x="0" y="0"/>
                  </a:lnTo>
                  <a:lnTo>
                    <a:pt x="0" y="11570"/>
                  </a:lnTo>
                  <a:close/>
                </a:path>
              </a:pathLst>
            </a:custGeom>
            <a:ln w="23139"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Shape 7668">
              <a:extLst>
                <a:ext uri="{FF2B5EF4-FFF2-40B4-BE49-F238E27FC236}">
                  <a16:creationId xmlns:a16="http://schemas.microsoft.com/office/drawing/2014/main" id="{48D1AEE9-5786-4BAD-F9C3-12312004561F}"/>
                </a:ext>
              </a:extLst>
            </p:cNvPr>
            <p:cNvSpPr/>
            <p:nvPr/>
          </p:nvSpPr>
          <p:spPr>
            <a:xfrm>
              <a:off x="3870338" y="1590043"/>
              <a:ext cx="1572552" cy="569189"/>
            </a:xfrm>
            <a:custGeom>
              <a:avLst/>
              <a:gdLst/>
              <a:ahLst/>
              <a:cxnLst/>
              <a:rect l="0" t="0" r="0" b="0"/>
              <a:pathLst>
                <a:path w="1572552" h="569189">
                  <a:moveTo>
                    <a:pt x="0" y="0"/>
                  </a:moveTo>
                  <a:lnTo>
                    <a:pt x="1572552" y="0"/>
                  </a:lnTo>
                  <a:lnTo>
                    <a:pt x="1572552" y="569189"/>
                  </a:lnTo>
                  <a:lnTo>
                    <a:pt x="0" y="569189"/>
                  </a:lnTo>
                  <a:lnTo>
                    <a:pt x="0" y="0"/>
                  </a:lnTo>
                </a:path>
              </a:pathLst>
            </a:custGeom>
            <a:ln w="0" cap="flat">
              <a:miter lim="100000"/>
            </a:ln>
          </p:spPr>
          <p:style>
            <a:lnRef idx="0">
              <a:srgbClr val="000000">
                <a:alpha val="0"/>
              </a:srgbClr>
            </a:lnRef>
            <a:fillRef idx="1">
              <a:srgbClr val="27235E"/>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Shape 137">
              <a:extLst>
                <a:ext uri="{FF2B5EF4-FFF2-40B4-BE49-F238E27FC236}">
                  <a16:creationId xmlns:a16="http://schemas.microsoft.com/office/drawing/2014/main" id="{FB859CF7-8C48-0AE8-1DBE-041AC71A2550}"/>
                </a:ext>
              </a:extLst>
            </p:cNvPr>
            <p:cNvSpPr/>
            <p:nvPr/>
          </p:nvSpPr>
          <p:spPr>
            <a:xfrm>
              <a:off x="3870338" y="1590043"/>
              <a:ext cx="1572552" cy="569189"/>
            </a:xfrm>
            <a:custGeom>
              <a:avLst/>
              <a:gdLst/>
              <a:ahLst/>
              <a:cxnLst/>
              <a:rect l="0" t="0" r="0" b="0"/>
              <a:pathLst>
                <a:path w="1572552" h="569189">
                  <a:moveTo>
                    <a:pt x="0" y="11570"/>
                  </a:moveTo>
                  <a:lnTo>
                    <a:pt x="0" y="569189"/>
                  </a:lnTo>
                  <a:lnTo>
                    <a:pt x="1572552" y="569189"/>
                  </a:lnTo>
                  <a:lnTo>
                    <a:pt x="1572552" y="0"/>
                  </a:lnTo>
                  <a:lnTo>
                    <a:pt x="0" y="0"/>
                  </a:lnTo>
                  <a:lnTo>
                    <a:pt x="0" y="11570"/>
                  </a:lnTo>
                  <a:close/>
                </a:path>
              </a:pathLst>
            </a:custGeom>
            <a:ln w="23139"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Shape 7669">
              <a:extLst>
                <a:ext uri="{FF2B5EF4-FFF2-40B4-BE49-F238E27FC236}">
                  <a16:creationId xmlns:a16="http://schemas.microsoft.com/office/drawing/2014/main" id="{3298AF67-E227-AA18-AF73-9E373DE3FAE4}"/>
                </a:ext>
              </a:extLst>
            </p:cNvPr>
            <p:cNvSpPr/>
            <p:nvPr/>
          </p:nvSpPr>
          <p:spPr>
            <a:xfrm>
              <a:off x="1968386" y="1580364"/>
              <a:ext cx="1572551" cy="569189"/>
            </a:xfrm>
            <a:custGeom>
              <a:avLst/>
              <a:gdLst/>
              <a:ahLst/>
              <a:cxnLst/>
              <a:rect l="0" t="0" r="0" b="0"/>
              <a:pathLst>
                <a:path w="1572552" h="569189">
                  <a:moveTo>
                    <a:pt x="0" y="0"/>
                  </a:moveTo>
                  <a:lnTo>
                    <a:pt x="1572552" y="0"/>
                  </a:lnTo>
                  <a:lnTo>
                    <a:pt x="1572552" y="569189"/>
                  </a:lnTo>
                  <a:lnTo>
                    <a:pt x="0" y="569189"/>
                  </a:lnTo>
                  <a:lnTo>
                    <a:pt x="0" y="0"/>
                  </a:lnTo>
                </a:path>
              </a:pathLst>
            </a:custGeom>
            <a:ln w="0" cap="flat">
              <a:miter lim="100000"/>
            </a:ln>
          </p:spPr>
          <p:style>
            <a:lnRef idx="0">
              <a:srgbClr val="000000">
                <a:alpha val="0"/>
              </a:srgbClr>
            </a:lnRef>
            <a:fillRef idx="1">
              <a:srgbClr val="27235E"/>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Shape 139">
              <a:extLst>
                <a:ext uri="{FF2B5EF4-FFF2-40B4-BE49-F238E27FC236}">
                  <a16:creationId xmlns:a16="http://schemas.microsoft.com/office/drawing/2014/main" id="{CAC4D541-F934-C4BC-C171-7811D6934B47}"/>
                </a:ext>
              </a:extLst>
            </p:cNvPr>
            <p:cNvSpPr/>
            <p:nvPr/>
          </p:nvSpPr>
          <p:spPr>
            <a:xfrm>
              <a:off x="1968386" y="1590043"/>
              <a:ext cx="1572552" cy="569189"/>
            </a:xfrm>
            <a:custGeom>
              <a:avLst/>
              <a:gdLst/>
              <a:ahLst/>
              <a:cxnLst/>
              <a:rect l="0" t="0" r="0" b="0"/>
              <a:pathLst>
                <a:path w="1572552" h="569189">
                  <a:moveTo>
                    <a:pt x="0" y="11570"/>
                  </a:moveTo>
                  <a:lnTo>
                    <a:pt x="0" y="569189"/>
                  </a:lnTo>
                  <a:lnTo>
                    <a:pt x="1572552" y="569189"/>
                  </a:lnTo>
                  <a:lnTo>
                    <a:pt x="1572552" y="0"/>
                  </a:lnTo>
                  <a:lnTo>
                    <a:pt x="0" y="0"/>
                  </a:lnTo>
                  <a:lnTo>
                    <a:pt x="0" y="11570"/>
                  </a:lnTo>
                  <a:close/>
                </a:path>
              </a:pathLst>
            </a:custGeom>
            <a:ln w="23139"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Shape 7670">
              <a:extLst>
                <a:ext uri="{FF2B5EF4-FFF2-40B4-BE49-F238E27FC236}">
                  <a16:creationId xmlns:a16="http://schemas.microsoft.com/office/drawing/2014/main" id="{529C0FE2-6C03-DC65-9BD8-C204B984DA4F}"/>
                </a:ext>
              </a:extLst>
            </p:cNvPr>
            <p:cNvSpPr/>
            <p:nvPr/>
          </p:nvSpPr>
          <p:spPr>
            <a:xfrm>
              <a:off x="5772290" y="1590043"/>
              <a:ext cx="1572552" cy="569189"/>
            </a:xfrm>
            <a:custGeom>
              <a:avLst/>
              <a:gdLst/>
              <a:ahLst/>
              <a:cxnLst/>
              <a:rect l="0" t="0" r="0" b="0"/>
              <a:pathLst>
                <a:path w="1572552" h="569189">
                  <a:moveTo>
                    <a:pt x="0" y="0"/>
                  </a:moveTo>
                  <a:lnTo>
                    <a:pt x="1572552" y="0"/>
                  </a:lnTo>
                  <a:lnTo>
                    <a:pt x="1572552" y="569189"/>
                  </a:lnTo>
                  <a:lnTo>
                    <a:pt x="0" y="569189"/>
                  </a:lnTo>
                  <a:lnTo>
                    <a:pt x="0" y="0"/>
                  </a:lnTo>
                </a:path>
              </a:pathLst>
            </a:custGeom>
            <a:ln w="0" cap="flat">
              <a:miter lim="100000"/>
            </a:ln>
          </p:spPr>
          <p:style>
            <a:lnRef idx="0">
              <a:srgbClr val="000000">
                <a:alpha val="0"/>
              </a:srgbClr>
            </a:lnRef>
            <a:fillRef idx="1">
              <a:srgbClr val="27235E"/>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Shape 141">
              <a:extLst>
                <a:ext uri="{FF2B5EF4-FFF2-40B4-BE49-F238E27FC236}">
                  <a16:creationId xmlns:a16="http://schemas.microsoft.com/office/drawing/2014/main" id="{54234442-0599-9E9F-3B18-FD1ED32467E3}"/>
                </a:ext>
              </a:extLst>
            </p:cNvPr>
            <p:cNvSpPr/>
            <p:nvPr/>
          </p:nvSpPr>
          <p:spPr>
            <a:xfrm>
              <a:off x="5772290" y="1590043"/>
              <a:ext cx="1572552" cy="569189"/>
            </a:xfrm>
            <a:custGeom>
              <a:avLst/>
              <a:gdLst/>
              <a:ahLst/>
              <a:cxnLst/>
              <a:rect l="0" t="0" r="0" b="0"/>
              <a:pathLst>
                <a:path w="1572552" h="569189">
                  <a:moveTo>
                    <a:pt x="0" y="11570"/>
                  </a:moveTo>
                  <a:lnTo>
                    <a:pt x="0" y="569189"/>
                  </a:lnTo>
                  <a:lnTo>
                    <a:pt x="1572552" y="569189"/>
                  </a:lnTo>
                  <a:lnTo>
                    <a:pt x="1572552" y="0"/>
                  </a:lnTo>
                  <a:lnTo>
                    <a:pt x="0" y="0"/>
                  </a:lnTo>
                  <a:lnTo>
                    <a:pt x="0" y="11570"/>
                  </a:lnTo>
                  <a:close/>
                </a:path>
              </a:pathLst>
            </a:custGeom>
            <a:ln w="23139"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240AF298-6F57-C9FB-711A-5A0BA372F71A}"/>
                </a:ext>
              </a:extLst>
            </p:cNvPr>
            <p:cNvSpPr/>
            <p:nvPr/>
          </p:nvSpPr>
          <p:spPr>
            <a:xfrm>
              <a:off x="4178201" y="187983"/>
              <a:ext cx="979692" cy="225191"/>
            </a:xfrm>
            <a:prstGeom prst="rect">
              <a:avLst/>
            </a:prstGeom>
            <a:ln>
              <a:noFill/>
            </a:ln>
          </p:spPr>
          <p:txBody>
            <a:bodyPr vert="horz" lIns="0" tIns="0" rIns="0" bIns="0" rtlCol="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OASCF</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0" name="Rectangle 19">
              <a:extLst>
                <a:ext uri="{FF2B5EF4-FFF2-40B4-BE49-F238E27FC236}">
                  <a16:creationId xmlns:a16="http://schemas.microsoft.com/office/drawing/2014/main" id="{D0E0BDD6-A03C-3886-2AB4-E7212E4A25FB}"/>
                </a:ext>
              </a:extLst>
            </p:cNvPr>
            <p:cNvSpPr/>
            <p:nvPr/>
          </p:nvSpPr>
          <p:spPr>
            <a:xfrm>
              <a:off x="3957682" y="951597"/>
              <a:ext cx="1413628" cy="225191"/>
            </a:xfrm>
            <a:prstGeom prst="rect">
              <a:avLst/>
            </a:prstGeom>
            <a:ln>
              <a:noFill/>
            </a:ln>
          </p:spPr>
          <p:txBody>
            <a:bodyPr vert="horz" lIns="0" tIns="0" rIns="0" bIns="0" rtlCol="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PNW-ACE</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1" name="Rectangle 20">
              <a:extLst>
                <a:ext uri="{FF2B5EF4-FFF2-40B4-BE49-F238E27FC236}">
                  <a16:creationId xmlns:a16="http://schemas.microsoft.com/office/drawing/2014/main" id="{BFF5F283-074F-4936-7BC0-2540C931C26C}"/>
                </a:ext>
              </a:extLst>
            </p:cNvPr>
            <p:cNvSpPr/>
            <p:nvPr/>
          </p:nvSpPr>
          <p:spPr>
            <a:xfrm>
              <a:off x="3870337" y="1670609"/>
              <a:ext cx="1572551" cy="716636"/>
            </a:xfrm>
            <a:prstGeom prst="rect">
              <a:avLst/>
            </a:prstGeom>
            <a:ln>
              <a:noFill/>
            </a:ln>
          </p:spPr>
          <p:txBody>
            <a:bodyPr vert="horz" lIns="0" tIns="0" rIns="0" bIns="0" rtlCol="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1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NEXTGEN AFTERSCHOOL CLUBS</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3" name="Rectangle 22">
              <a:extLst>
                <a:ext uri="{FF2B5EF4-FFF2-40B4-BE49-F238E27FC236}">
                  <a16:creationId xmlns:a16="http://schemas.microsoft.com/office/drawing/2014/main" id="{A2FF7C6C-5580-B5A7-03C5-87BC77E4A0AB}"/>
                </a:ext>
              </a:extLst>
            </p:cNvPr>
            <p:cNvSpPr/>
            <p:nvPr/>
          </p:nvSpPr>
          <p:spPr>
            <a:xfrm>
              <a:off x="2008764" y="1678192"/>
              <a:ext cx="1532170" cy="440843"/>
            </a:xfrm>
            <a:prstGeom prst="rect">
              <a:avLst/>
            </a:prstGeom>
            <a:ln>
              <a:noFill/>
            </a:ln>
          </p:spPr>
          <p:txBody>
            <a:bodyPr vert="horz" lIns="0" tIns="0" rIns="0" bIns="0" rtlCol="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1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O-ACE               EDUCATION</a:t>
              </a:r>
              <a:r>
                <a:rPr kumimoji="0" lang="en-US" sz="1100" b="0" i="0" u="none" strike="noStrike" kern="1200" cap="none" spc="4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4" name="Rectangle 23">
              <a:extLst>
                <a:ext uri="{FF2B5EF4-FFF2-40B4-BE49-F238E27FC236}">
                  <a16:creationId xmlns:a16="http://schemas.microsoft.com/office/drawing/2014/main" id="{DE33DF19-04BD-C312-7E82-DD806FF01F7B}"/>
                </a:ext>
              </a:extLst>
            </p:cNvPr>
            <p:cNvSpPr/>
            <p:nvPr/>
          </p:nvSpPr>
          <p:spPr>
            <a:xfrm>
              <a:off x="5884835" y="1666715"/>
              <a:ext cx="1384846" cy="374347"/>
            </a:xfrm>
            <a:prstGeom prst="rect">
              <a:avLst/>
            </a:prstGeom>
            <a:ln>
              <a:noFill/>
            </a:ln>
          </p:spPr>
          <p:txBody>
            <a:bodyPr vert="horz" lIns="0" tIns="0" rIns="0" bIns="0" rtlCol="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10" normalizeH="0" baseline="0" noProof="0">
                  <a:ln>
                    <a:noFill/>
                  </a:ln>
                  <a:solidFill>
                    <a:srgbClr val="FFFFFF"/>
                  </a:solidFill>
                  <a:effectLst/>
                  <a:uLnTx/>
                  <a:uFillTx/>
                  <a:latin typeface="Calibri" panose="020F0502020204030204" pitchFamily="34" charset="0"/>
                  <a:ea typeface="Calibri" panose="020F0502020204030204" pitchFamily="34" charset="0"/>
                  <a:cs typeface="+mn-cs"/>
                </a:rPr>
                <a:t>WORKFORCE SYMPOSIUM</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26" name="Shape 149">
              <a:extLst>
                <a:ext uri="{FF2B5EF4-FFF2-40B4-BE49-F238E27FC236}">
                  <a16:creationId xmlns:a16="http://schemas.microsoft.com/office/drawing/2014/main" id="{2D859C77-38B1-C468-37BD-23D3C7BD93FE}"/>
                </a:ext>
              </a:extLst>
            </p:cNvPr>
            <p:cNvSpPr/>
            <p:nvPr/>
          </p:nvSpPr>
          <p:spPr>
            <a:xfrm>
              <a:off x="4617720" y="580762"/>
              <a:ext cx="0" cy="184252"/>
            </a:xfrm>
            <a:custGeom>
              <a:avLst/>
              <a:gdLst/>
              <a:ahLst/>
              <a:cxnLst/>
              <a:rect l="0" t="0" r="0" b="0"/>
              <a:pathLst>
                <a:path h="184252">
                  <a:moveTo>
                    <a:pt x="0" y="0"/>
                  </a:moveTo>
                  <a:lnTo>
                    <a:pt x="0" y="184252"/>
                  </a:lnTo>
                </a:path>
              </a:pathLst>
            </a:custGeom>
            <a:ln w="38100"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Shape 150">
              <a:extLst>
                <a:ext uri="{FF2B5EF4-FFF2-40B4-BE49-F238E27FC236}">
                  <a16:creationId xmlns:a16="http://schemas.microsoft.com/office/drawing/2014/main" id="{4388AB69-10DD-5F79-D193-A72E19E843A7}"/>
                </a:ext>
              </a:extLst>
            </p:cNvPr>
            <p:cNvSpPr/>
            <p:nvPr/>
          </p:nvSpPr>
          <p:spPr>
            <a:xfrm>
              <a:off x="4617720" y="1357349"/>
              <a:ext cx="0" cy="221120"/>
            </a:xfrm>
            <a:custGeom>
              <a:avLst/>
              <a:gdLst/>
              <a:ahLst/>
              <a:cxnLst/>
              <a:rect l="0" t="0" r="0" b="0"/>
              <a:pathLst>
                <a:path h="221120">
                  <a:moveTo>
                    <a:pt x="0" y="0"/>
                  </a:moveTo>
                  <a:lnTo>
                    <a:pt x="0" y="221120"/>
                  </a:lnTo>
                </a:path>
              </a:pathLst>
            </a:custGeom>
            <a:ln w="38100"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Shape 151">
              <a:extLst>
                <a:ext uri="{FF2B5EF4-FFF2-40B4-BE49-F238E27FC236}">
                  <a16:creationId xmlns:a16="http://schemas.microsoft.com/office/drawing/2014/main" id="{221E18FE-DB28-1E68-0ECD-2C6F4994F66D}"/>
                </a:ext>
              </a:extLst>
            </p:cNvPr>
            <p:cNvSpPr/>
            <p:nvPr/>
          </p:nvSpPr>
          <p:spPr>
            <a:xfrm flipV="1">
              <a:off x="2607421" y="1432788"/>
              <a:ext cx="3995597" cy="43901"/>
            </a:xfrm>
            <a:custGeom>
              <a:avLst/>
              <a:gdLst/>
              <a:ahLst/>
              <a:cxnLst/>
              <a:rect l="0" t="0" r="0" b="0"/>
              <a:pathLst>
                <a:path w="4051833">
                  <a:moveTo>
                    <a:pt x="4051833" y="0"/>
                  </a:moveTo>
                  <a:lnTo>
                    <a:pt x="0" y="0"/>
                  </a:lnTo>
                </a:path>
              </a:pathLst>
            </a:custGeom>
            <a:ln w="38100"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Shape 152">
              <a:extLst>
                <a:ext uri="{FF2B5EF4-FFF2-40B4-BE49-F238E27FC236}">
                  <a16:creationId xmlns:a16="http://schemas.microsoft.com/office/drawing/2014/main" id="{D32A629A-8BE9-1E5C-E61C-E368C4EC4D81}"/>
                </a:ext>
              </a:extLst>
            </p:cNvPr>
            <p:cNvSpPr/>
            <p:nvPr/>
          </p:nvSpPr>
          <p:spPr>
            <a:xfrm>
              <a:off x="6583966" y="1467912"/>
              <a:ext cx="0" cy="110566"/>
            </a:xfrm>
            <a:custGeom>
              <a:avLst/>
              <a:gdLst/>
              <a:ahLst/>
              <a:cxnLst/>
              <a:rect l="0" t="0" r="0" b="0"/>
              <a:pathLst>
                <a:path h="110566">
                  <a:moveTo>
                    <a:pt x="0" y="0"/>
                  </a:moveTo>
                  <a:lnTo>
                    <a:pt x="0" y="110566"/>
                  </a:lnTo>
                </a:path>
              </a:pathLst>
            </a:custGeom>
            <a:ln w="38100"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Shape 153">
              <a:extLst>
                <a:ext uri="{FF2B5EF4-FFF2-40B4-BE49-F238E27FC236}">
                  <a16:creationId xmlns:a16="http://schemas.microsoft.com/office/drawing/2014/main" id="{D9547C34-1D1F-59FC-C7A7-9595AE84AED2}"/>
                </a:ext>
              </a:extLst>
            </p:cNvPr>
            <p:cNvSpPr/>
            <p:nvPr/>
          </p:nvSpPr>
          <p:spPr>
            <a:xfrm>
              <a:off x="2636587" y="1467912"/>
              <a:ext cx="0" cy="110566"/>
            </a:xfrm>
            <a:custGeom>
              <a:avLst/>
              <a:gdLst/>
              <a:ahLst/>
              <a:cxnLst/>
              <a:rect l="0" t="0" r="0" b="0"/>
              <a:pathLst>
                <a:path h="110566">
                  <a:moveTo>
                    <a:pt x="0" y="0"/>
                  </a:moveTo>
                  <a:lnTo>
                    <a:pt x="0" y="110566"/>
                  </a:lnTo>
                </a:path>
              </a:pathLst>
            </a:custGeom>
            <a:ln w="38100" cap="flat">
              <a:miter lim="100000"/>
            </a:ln>
          </p:spPr>
          <p:style>
            <a:lnRef idx="1">
              <a:srgbClr val="00B0E1"/>
            </a:lnRef>
            <a:fillRef idx="0">
              <a:srgbClr val="000000">
                <a:alpha val="0"/>
              </a:srgbClr>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6" name="Shape 24">
            <a:extLst>
              <a:ext uri="{FF2B5EF4-FFF2-40B4-BE49-F238E27FC236}">
                <a16:creationId xmlns:a16="http://schemas.microsoft.com/office/drawing/2014/main" id="{DF72C54E-5451-FB3D-531B-C1C9C935E2A6}"/>
              </a:ext>
            </a:extLst>
          </p:cNvPr>
          <p:cNvSpPr/>
          <p:nvPr/>
        </p:nvSpPr>
        <p:spPr>
          <a:xfrm>
            <a:off x="0" y="5719818"/>
            <a:ext cx="5727632" cy="769242"/>
          </a:xfrm>
          <a:custGeom>
            <a:avLst/>
            <a:gdLst/>
            <a:ahLst/>
            <a:cxnLst/>
            <a:rect l="0" t="0" r="0" b="0"/>
            <a:pathLst>
              <a:path w="4729516" h="625298">
                <a:moveTo>
                  <a:pt x="4729516" y="0"/>
                </a:moveTo>
                <a:lnTo>
                  <a:pt x="0" y="625298"/>
                </a:lnTo>
                <a:lnTo>
                  <a:pt x="0" y="625284"/>
                </a:lnTo>
                <a:lnTo>
                  <a:pt x="4707113" y="2654"/>
                </a:lnTo>
                <a:lnTo>
                  <a:pt x="4700496" y="1689"/>
                </a:lnTo>
                <a:lnTo>
                  <a:pt x="47295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8" name="Group 37">
            <a:extLst>
              <a:ext uri="{FF2B5EF4-FFF2-40B4-BE49-F238E27FC236}">
                <a16:creationId xmlns:a16="http://schemas.microsoft.com/office/drawing/2014/main" id="{2AADCE51-A2C0-134C-544C-049E2E5A5E55}"/>
              </a:ext>
            </a:extLst>
          </p:cNvPr>
          <p:cNvGrpSpPr/>
          <p:nvPr/>
        </p:nvGrpSpPr>
        <p:grpSpPr>
          <a:xfrm>
            <a:off x="-1" y="5680691"/>
            <a:ext cx="12181124" cy="2295868"/>
            <a:chOff x="-1" y="5488179"/>
            <a:chExt cx="12181124" cy="2295868"/>
          </a:xfrm>
        </p:grpSpPr>
        <p:sp>
          <p:nvSpPr>
            <p:cNvPr id="39" name="Shape 175">
              <a:extLst>
                <a:ext uri="{FF2B5EF4-FFF2-40B4-BE49-F238E27FC236}">
                  <a16:creationId xmlns:a16="http://schemas.microsoft.com/office/drawing/2014/main" id="{0C9595CE-D44C-076C-417C-2B0A3763C45B}"/>
                </a:ext>
              </a:extLst>
            </p:cNvPr>
            <p:cNvSpPr/>
            <p:nvPr/>
          </p:nvSpPr>
          <p:spPr>
            <a:xfrm>
              <a:off x="-1" y="5502720"/>
              <a:ext cx="7903211" cy="1764225"/>
            </a:xfrm>
            <a:custGeom>
              <a:avLst/>
              <a:gdLst/>
              <a:ahLst/>
              <a:cxnLst/>
              <a:rect l="0" t="0" r="0" b="0"/>
              <a:pathLst>
                <a:path w="6621120" h="1651165">
                  <a:moveTo>
                    <a:pt x="0" y="0"/>
                  </a:moveTo>
                  <a:lnTo>
                    <a:pt x="6621120" y="1651165"/>
                  </a:lnTo>
                  <a:lnTo>
                    <a:pt x="0" y="1651165"/>
                  </a:lnTo>
                  <a:lnTo>
                    <a:pt x="0" y="0"/>
                  </a:lnTo>
                  <a:close/>
                </a:path>
              </a:pathLst>
            </a:custGeom>
            <a:ln w="0" cap="flat">
              <a:miter lim="127000"/>
            </a:ln>
          </p:spPr>
          <p:style>
            <a:lnRef idx="0">
              <a:srgbClr val="000000">
                <a:alpha val="0"/>
              </a:srgbClr>
            </a:lnRef>
            <a:fillRef idx="1">
              <a:srgbClr val="99DFF3"/>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Shape 13">
              <a:extLst>
                <a:ext uri="{FF2B5EF4-FFF2-40B4-BE49-F238E27FC236}">
                  <a16:creationId xmlns:a16="http://schemas.microsoft.com/office/drawing/2014/main" id="{4059F85C-9E1F-A428-6076-C62FFCF09E1B}"/>
                </a:ext>
              </a:extLst>
            </p:cNvPr>
            <p:cNvSpPr/>
            <p:nvPr/>
          </p:nvSpPr>
          <p:spPr>
            <a:xfrm>
              <a:off x="0" y="5488179"/>
              <a:ext cx="12181123" cy="2295868"/>
            </a:xfrm>
            <a:custGeom>
              <a:avLst/>
              <a:gdLst/>
              <a:ahLst/>
              <a:cxnLst/>
              <a:rect l="0" t="0" r="0" b="0"/>
              <a:pathLst>
                <a:path w="10058400" h="2309189">
                  <a:moveTo>
                    <a:pt x="10058400" y="0"/>
                  </a:moveTo>
                  <a:lnTo>
                    <a:pt x="10058400" y="2309189"/>
                  </a:lnTo>
                  <a:lnTo>
                    <a:pt x="0" y="2309189"/>
                  </a:lnTo>
                  <a:lnTo>
                    <a:pt x="0" y="2231809"/>
                  </a:lnTo>
                  <a:lnTo>
                    <a:pt x="10058400" y="0"/>
                  </a:lnTo>
                  <a:close/>
                </a:path>
              </a:pathLst>
            </a:custGeom>
            <a:ln w="0" cap="flat">
              <a:miter lim="127000"/>
            </a:ln>
          </p:spPr>
          <p:style>
            <a:lnRef idx="0">
              <a:srgbClr val="000000">
                <a:alpha val="0"/>
              </a:srgbClr>
            </a:lnRef>
            <a:fillRef idx="1">
              <a:srgbClr val="25205E"/>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Shape 24">
              <a:extLst>
                <a:ext uri="{FF2B5EF4-FFF2-40B4-BE49-F238E27FC236}">
                  <a16:creationId xmlns:a16="http://schemas.microsoft.com/office/drawing/2014/main" id="{FECDFA0C-93B6-F762-4CE6-27E8216ADB51}"/>
                </a:ext>
              </a:extLst>
            </p:cNvPr>
            <p:cNvSpPr/>
            <p:nvPr/>
          </p:nvSpPr>
          <p:spPr>
            <a:xfrm>
              <a:off x="0" y="5719818"/>
              <a:ext cx="5727632" cy="769242"/>
            </a:xfrm>
            <a:custGeom>
              <a:avLst/>
              <a:gdLst/>
              <a:ahLst/>
              <a:cxnLst/>
              <a:rect l="0" t="0" r="0" b="0"/>
              <a:pathLst>
                <a:path w="4729516" h="625298">
                  <a:moveTo>
                    <a:pt x="4729516" y="0"/>
                  </a:moveTo>
                  <a:lnTo>
                    <a:pt x="0" y="625298"/>
                  </a:lnTo>
                  <a:lnTo>
                    <a:pt x="0" y="625284"/>
                  </a:lnTo>
                  <a:lnTo>
                    <a:pt x="4707113" y="2654"/>
                  </a:lnTo>
                  <a:lnTo>
                    <a:pt x="4700496" y="1689"/>
                  </a:lnTo>
                  <a:lnTo>
                    <a:pt x="47295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2" name="Picture 41">
              <a:extLst>
                <a:ext uri="{FF2B5EF4-FFF2-40B4-BE49-F238E27FC236}">
                  <a16:creationId xmlns:a16="http://schemas.microsoft.com/office/drawing/2014/main" id="{F09B044E-B4E3-F148-380D-EF449C5977C9}"/>
                </a:ext>
              </a:extLst>
            </p:cNvPr>
            <p:cNvPicPr/>
            <p:nvPr/>
          </p:nvPicPr>
          <p:blipFill>
            <a:blip r:embed="rId4"/>
            <a:stretch>
              <a:fillRect/>
            </a:stretch>
          </p:blipFill>
          <p:spPr>
            <a:xfrm>
              <a:off x="10974533" y="5782927"/>
              <a:ext cx="756834" cy="784699"/>
            </a:xfrm>
            <a:prstGeom prst="rect">
              <a:avLst/>
            </a:prstGeom>
          </p:spPr>
        </p:pic>
      </p:grpSp>
      <p:sp>
        <p:nvSpPr>
          <p:cNvPr id="33" name="TextBox 32">
            <a:extLst>
              <a:ext uri="{FF2B5EF4-FFF2-40B4-BE49-F238E27FC236}">
                <a16:creationId xmlns:a16="http://schemas.microsoft.com/office/drawing/2014/main" id="{D422FF98-DEB1-0FE8-C601-996A179B9E38}"/>
              </a:ext>
            </a:extLst>
          </p:cNvPr>
          <p:cNvSpPr txBox="1"/>
          <p:nvPr/>
        </p:nvSpPr>
        <p:spPr>
          <a:xfrm>
            <a:off x="373878" y="3018086"/>
            <a:ext cx="5345752" cy="3524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E1"/>
                </a:solidFill>
                <a:effectLst/>
                <a:uLnTx/>
                <a:uFillTx/>
                <a:latin typeface="Aptos" panose="02110004020202020204"/>
                <a:ea typeface="+mn-ea"/>
                <a:cs typeface="+mn-cs"/>
              </a:rPr>
              <a:t>Oregon Aerospace Careers For Everyone Education </a:t>
            </a:r>
            <a:br>
              <a:rPr kumimoji="0" lang="en-US" sz="1600" b="1" i="0" u="none" strike="noStrike" kern="1200" cap="none" spc="0" normalizeH="0" baseline="0" noProof="0">
                <a:ln>
                  <a:noFill/>
                </a:ln>
                <a:solidFill>
                  <a:srgbClr val="00B0E1"/>
                </a:solidFill>
                <a:effectLst/>
                <a:uLnTx/>
                <a:uFillTx/>
                <a:latin typeface="Aptos" panose="02110004020202020204"/>
                <a:ea typeface="+mn-ea"/>
                <a:cs typeface="+mn-cs"/>
              </a:rPr>
            </a:br>
            <a:r>
              <a:rPr kumimoji="0" lang="en-US" sz="1600" b="1" i="0" u="none" strike="noStrike" kern="1200" cap="none" spc="0" normalizeH="0" baseline="0" noProof="0">
                <a:ln>
                  <a:noFill/>
                </a:ln>
                <a:solidFill>
                  <a:srgbClr val="00B0E1"/>
                </a:solidFill>
                <a:effectLst/>
                <a:uLnTx/>
                <a:uFillTx/>
                <a:latin typeface="Aptos" panose="02110004020202020204"/>
                <a:ea typeface="+mn-ea"/>
                <a:cs typeface="+mn-cs"/>
              </a:rPr>
              <a:t>(O-ACE)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ptos" panose="02110004020202020204"/>
                <a:ea typeface="+mn-ea"/>
                <a:cs typeface="+mn-cs"/>
              </a:rPr>
              <a:t>Education classes that produce confident, adventurous leaders, inspires youth to choose aviation career pathways, and provides career pathways through Career Technical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E1"/>
                </a:solidFill>
                <a:effectLst/>
                <a:uLnTx/>
                <a:uFillTx/>
                <a:latin typeface="Aptos" panose="02110004020202020204"/>
                <a:ea typeface="+mn-ea"/>
                <a:cs typeface="+mn-cs"/>
              </a:rPr>
              <a:t>NextGen Aviation Club (AC) – Afterschool Flying Clubs</a:t>
            </a:r>
            <a:endParaRPr kumimoji="0" lang="en-US" sz="1600" b="0" i="0" u="none" strike="noStrike" kern="1200" cap="none" spc="0" normalizeH="0" baseline="0" noProof="0">
              <a:ln>
                <a:noFill/>
              </a:ln>
              <a:solidFill>
                <a:srgbClr val="00B0E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ptos" panose="02110004020202020204"/>
                <a:ea typeface="+mn-ea"/>
                <a:cs typeface="+mn-cs"/>
              </a:rPr>
              <a:t>Designed to inspire, educate, and prepare the next generation of aviation professionals through professional mentorship, hands-on learning, and career development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0E1"/>
                </a:solidFill>
                <a:effectLst/>
                <a:uLnTx/>
                <a:uFillTx/>
                <a:latin typeface="Aptos" panose="02110004020202020204"/>
                <a:ea typeface="+mn-ea"/>
                <a:cs typeface="+mn-cs"/>
              </a:rPr>
              <a:t>Workforce Development Symposium</a:t>
            </a:r>
            <a:endParaRPr kumimoji="0" lang="en-US" sz="1600" b="0" i="0" u="none" strike="noStrike" kern="1200" cap="none" spc="0" normalizeH="0" baseline="0" noProof="0">
              <a:ln>
                <a:noFill/>
              </a:ln>
              <a:solidFill>
                <a:srgbClr val="00B0E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ptos" panose="02110004020202020204"/>
                <a:ea typeface="+mn-ea"/>
                <a:cs typeface="+mn-cs"/>
              </a:rPr>
              <a:t>A student-lead, student-run leadership opportunity designed to connect our next generational leaders to industry professionals.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317CE233-AE2C-3706-3BAF-CAAFE8E39F8B}"/>
              </a:ext>
            </a:extLst>
          </p:cNvPr>
          <p:cNvSpPr txBox="1"/>
          <p:nvPr/>
        </p:nvSpPr>
        <p:spPr>
          <a:xfrm>
            <a:off x="5973528" y="3060950"/>
            <a:ext cx="6066072"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a:ln>
                  <a:noFill/>
                </a:ln>
                <a:solidFill>
                  <a:srgbClr val="00B0E1"/>
                </a:solidFill>
                <a:effectLst/>
                <a:uLnTx/>
                <a:uFillTx/>
                <a:latin typeface="Aptos" panose="02110004020202020204"/>
                <a:ea typeface="+mn-ea"/>
                <a:cs typeface="+mn-cs"/>
              </a:rPr>
              <a:t>Carreras A</a:t>
            </a:r>
            <a:r>
              <a:rPr lang="es-ES_tradnl" sz="1600" b="1" noProof="0">
                <a:solidFill>
                  <a:srgbClr val="00B0E1"/>
                </a:solidFill>
                <a:latin typeface="Aptos" panose="02110004020202020204"/>
              </a:rPr>
              <a:t>eroespaciales</a:t>
            </a:r>
            <a:r>
              <a:rPr kumimoji="0" lang="es-ES_tradnl" sz="1600" b="1" i="0" u="none" strike="noStrike" kern="1200" cap="none" spc="0" normalizeH="0" baseline="0" noProof="0">
                <a:ln>
                  <a:noFill/>
                </a:ln>
                <a:solidFill>
                  <a:srgbClr val="00B0E1"/>
                </a:solidFill>
                <a:effectLst/>
                <a:uLnTx/>
                <a:uFillTx/>
                <a:latin typeface="Aptos" panose="02110004020202020204"/>
                <a:ea typeface="+mn-ea"/>
                <a:cs typeface="+mn-cs"/>
              </a:rPr>
              <a:t> en Oregón para todos (O-ACE)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prstClr val="black"/>
                </a:solidFill>
                <a:effectLst/>
                <a:uLnTx/>
                <a:uFillTx/>
                <a:latin typeface="Aptos" panose="02110004020202020204"/>
                <a:ea typeface="+mn-ea"/>
                <a:cs typeface="+mn-cs"/>
              </a:rPr>
              <a:t>Cursos educativos que forman líderes seguros y aventureros, inspiran a los jóvenes a elegir carreras relacionadas con la aviación y brindan vías profesionales a través de la educación técnica profesional.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4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a:ln>
                  <a:noFill/>
                </a:ln>
                <a:solidFill>
                  <a:srgbClr val="00B0E1"/>
                </a:solidFill>
                <a:effectLst/>
                <a:uLnTx/>
                <a:uFillTx/>
                <a:latin typeface="Aptos" panose="02110004020202020204"/>
                <a:ea typeface="+mn-ea"/>
                <a:cs typeface="+mn-cs"/>
              </a:rPr>
              <a:t>Club de Aviación </a:t>
            </a:r>
            <a:r>
              <a:rPr kumimoji="0" lang="es-ES_tradnl" sz="1600" b="1" i="0" u="none" strike="noStrike" kern="1200" cap="none" spc="0" normalizeH="0" baseline="0" noProof="0" err="1">
                <a:ln>
                  <a:noFill/>
                </a:ln>
                <a:solidFill>
                  <a:srgbClr val="00B0E1"/>
                </a:solidFill>
                <a:effectLst/>
                <a:uLnTx/>
                <a:uFillTx/>
                <a:latin typeface="Aptos" panose="02110004020202020204"/>
                <a:ea typeface="+mn-ea"/>
                <a:cs typeface="+mn-cs"/>
              </a:rPr>
              <a:t>NextGen</a:t>
            </a:r>
            <a:r>
              <a:rPr kumimoji="0" lang="es-ES_tradnl" sz="1600" b="1" i="0" u="none" strike="noStrike" kern="1200" cap="none" spc="0" normalizeH="0" baseline="0" noProof="0">
                <a:ln>
                  <a:noFill/>
                </a:ln>
                <a:solidFill>
                  <a:srgbClr val="00B0E1"/>
                </a:solidFill>
                <a:effectLst/>
                <a:uLnTx/>
                <a:uFillTx/>
                <a:latin typeface="Aptos" panose="02110004020202020204"/>
                <a:ea typeface="+mn-ea"/>
                <a:cs typeface="+mn-cs"/>
              </a:rPr>
              <a:t> (AC): clubes de vuelo extraescolares</a:t>
            </a:r>
            <a:endParaRPr kumimoji="0" lang="es-ES_tradnl" sz="1600" b="0" i="0" u="none" strike="noStrike" kern="1200" cap="none" spc="0" normalizeH="0" baseline="0" noProof="0">
              <a:ln>
                <a:noFill/>
              </a:ln>
              <a:solidFill>
                <a:srgbClr val="00B0E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prstClr val="black"/>
                </a:solidFill>
                <a:effectLst/>
                <a:uLnTx/>
                <a:uFillTx/>
                <a:latin typeface="Aptos" panose="02110004020202020204"/>
                <a:ea typeface="+mn-ea"/>
                <a:cs typeface="+mn-cs"/>
              </a:rPr>
              <a:t>Diseñado para inspirar, educar y preparar a la próxima generación de profesionales de la aviación a través de la tutoría profesional, el aprendizaje práctico y las oportunidades de desarrollo profesional.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4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a:ln>
                  <a:noFill/>
                </a:ln>
                <a:solidFill>
                  <a:srgbClr val="00B0E1"/>
                </a:solidFill>
                <a:effectLst/>
                <a:highlight>
                  <a:srgbClr val="E7EBF1"/>
                </a:highlight>
                <a:uLnTx/>
                <a:uFillTx/>
                <a:latin typeface="Aptos" panose="02110004020202020204"/>
                <a:ea typeface="+mn-ea"/>
                <a:cs typeface="+mn-cs"/>
              </a:rPr>
              <a:t>Simposio sobre desarrollo de la fuerza laboral</a:t>
            </a:r>
            <a:endParaRPr kumimoji="0" lang="es-ES_tradnl" sz="1600" b="0" i="0" u="none" strike="noStrike" kern="1200" cap="none" spc="0" normalizeH="0" baseline="0" noProof="0">
              <a:ln>
                <a:noFill/>
              </a:ln>
              <a:solidFill>
                <a:srgbClr val="00B0E1"/>
              </a:solidFill>
              <a:effectLst/>
              <a:highlight>
                <a:srgbClr val="E7EBF1"/>
              </a:highligh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300" b="1" i="0" u="none" strike="noStrike" kern="1200" cap="none" spc="0" normalizeH="0" baseline="0" noProof="0">
                <a:ln>
                  <a:noFill/>
                </a:ln>
                <a:solidFill>
                  <a:prstClr val="black"/>
                </a:solidFill>
                <a:effectLst/>
                <a:highlight>
                  <a:srgbClr val="E7EBF1"/>
                </a:highlight>
                <a:uLnTx/>
                <a:uFillTx/>
                <a:latin typeface="Aptos" panose="02110004020202020204"/>
                <a:ea typeface="+mn-ea"/>
                <a:cs typeface="+mn-cs"/>
              </a:rPr>
              <a:t>Una oportunidad de liderazgo dirigida y gestionada por estudiantes, diseñada para conectar a nuestros líderes de la próxima generación con profesionales de la industria.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300" b="1" i="0" u="none" strike="noStrike" kern="1200" cap="none" spc="0" normalizeH="0" baseline="0" noProof="0">
              <a:ln>
                <a:noFill/>
              </a:ln>
              <a:solidFill>
                <a:prstClr val="black"/>
              </a:solidFill>
              <a:effectLst/>
              <a:highlight>
                <a:srgbClr val="E7EBF1"/>
              </a:highligh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DCAD72CF-DED8-A816-1E4D-9ABBD625C6DF}"/>
              </a:ext>
            </a:extLst>
          </p:cNvPr>
          <p:cNvSpPr/>
          <p:nvPr/>
        </p:nvSpPr>
        <p:spPr>
          <a:xfrm>
            <a:off x="421181" y="1018176"/>
            <a:ext cx="4864097" cy="1154291"/>
          </a:xfrm>
          <a:prstGeom prst="rect">
            <a:avLst/>
          </a:prstGeom>
          <a:ln>
            <a:noFill/>
          </a:ln>
        </p:spPr>
        <p:txBody>
          <a:bodyPr vert="horz" lIns="0" tIns="0" rIns="0" bIns="0" rtlCol="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400" b="1" i="0" u="none" strike="noStrike" kern="100" cap="none" spc="0" normalizeH="0" baseline="0" noProof="0">
                <a:ln>
                  <a:noFill/>
                </a:ln>
                <a:solidFill>
                  <a:srgbClr val="00B0E1"/>
                </a:solidFill>
                <a:effectLst/>
                <a:uLnTx/>
                <a:uFillTx/>
                <a:latin typeface="Aptos Display" panose="02110004020202020204"/>
                <a:ea typeface="Calibri" panose="020F0502020204030204" pitchFamily="34" charset="0"/>
                <a:cs typeface="+mn-cs"/>
              </a:rPr>
              <a:t>NUESTRO IMPACTO</a:t>
            </a:r>
          </a:p>
        </p:txBody>
      </p:sp>
    </p:spTree>
    <p:extLst>
      <p:ext uri="{BB962C8B-B14F-4D97-AF65-F5344CB8AC3E}">
        <p14:creationId xmlns:p14="http://schemas.microsoft.com/office/powerpoint/2010/main" val="4164842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2174CA-482C-4251-3D75-A325442CF497}"/>
              </a:ext>
            </a:extLst>
          </p:cNvPr>
          <p:cNvSpPr>
            <a:spLocks noGrp="1"/>
          </p:cNvSpPr>
          <p:nvPr>
            <p:ph type="ctrTitle"/>
          </p:nvPr>
        </p:nvSpPr>
        <p:spPr>
          <a:xfrm>
            <a:off x="200836" y="697089"/>
            <a:ext cx="11383923" cy="2122311"/>
          </a:xfrm>
        </p:spPr>
        <p:txBody>
          <a:bodyPr/>
          <a:lstStyle/>
          <a:p>
            <a:r>
              <a:rPr lang="en-US"/>
              <a:t>Hillsboro Airport Update </a:t>
            </a:r>
            <a:r>
              <a:rPr lang="en-US">
                <a:solidFill>
                  <a:srgbClr val="000000"/>
                </a:solidFill>
              </a:rPr>
              <a:t>/ </a:t>
            </a:r>
            <a:r>
              <a:rPr lang="es-ES_tradnl">
                <a:solidFill>
                  <a:srgbClr val="000000"/>
                </a:solidFill>
              </a:rPr>
              <a:t>Actualización sobre el Aeropuerto de Hillsboro</a:t>
            </a:r>
            <a:endParaRPr lang="en-US">
              <a:solidFill>
                <a:srgbClr val="000000"/>
              </a:solidFill>
            </a:endParaRPr>
          </a:p>
        </p:txBody>
      </p:sp>
      <p:sp>
        <p:nvSpPr>
          <p:cNvPr id="2" name="Slide Number Placeholder 1">
            <a:extLst>
              <a:ext uri="{FF2B5EF4-FFF2-40B4-BE49-F238E27FC236}">
                <a16:creationId xmlns:a16="http://schemas.microsoft.com/office/drawing/2014/main" id="{55F498A9-1572-FF20-D910-4FAA9C06C8AF}"/>
              </a:ext>
            </a:extLst>
          </p:cNvPr>
          <p:cNvSpPr>
            <a:spLocks noGrp="1"/>
          </p:cNvSpPr>
          <p:nvPr>
            <p:ph type="sldNum" sz="quarter" idx="11"/>
          </p:nvPr>
        </p:nvSpPr>
        <p:spPr/>
        <p:txBody>
          <a:bodyPr/>
          <a:lstStyle/>
          <a:p>
            <a:fld id="{99F89DBD-657F-0D4B-86A7-CD9BC0A58798}" type="slidenum">
              <a:rPr lang="en-US" smtClean="0"/>
              <a:pPr/>
              <a:t>14</a:t>
            </a:fld>
            <a:endParaRPr lang="en-US"/>
          </a:p>
        </p:txBody>
      </p:sp>
      <p:sp>
        <p:nvSpPr>
          <p:cNvPr id="8" name="Text Placeholder 7">
            <a:extLst>
              <a:ext uri="{FF2B5EF4-FFF2-40B4-BE49-F238E27FC236}">
                <a16:creationId xmlns:a16="http://schemas.microsoft.com/office/drawing/2014/main" id="{A6A9CF52-9108-93C6-AFF0-B0CD401B62E1}"/>
              </a:ext>
            </a:extLst>
          </p:cNvPr>
          <p:cNvSpPr>
            <a:spLocks noGrp="1"/>
          </p:cNvSpPr>
          <p:nvPr>
            <p:ph type="body" sz="quarter" idx="13"/>
          </p:nvPr>
        </p:nvSpPr>
        <p:spPr>
          <a:xfrm>
            <a:off x="483113" y="2978457"/>
            <a:ext cx="5104888" cy="2768293"/>
          </a:xfrm>
        </p:spPr>
        <p:txBody>
          <a:bodyPr/>
          <a:lstStyle/>
          <a:p>
            <a:pPr marL="342900" indent="-342900">
              <a:buFont typeface="Arial" panose="020B0604020202020204" pitchFamily="34" charset="0"/>
              <a:buChar char="•"/>
            </a:pPr>
            <a:r>
              <a:rPr lang="en-US" b="0">
                <a:solidFill>
                  <a:schemeClr val="dk1"/>
                </a:solidFill>
                <a:latin typeface="Poppins Medium"/>
                <a:cs typeface="Poppins Medium"/>
              </a:rPr>
              <a:t>Background</a:t>
            </a:r>
          </a:p>
          <a:p>
            <a:pPr marL="342900" indent="-342900">
              <a:buFont typeface="Arial" panose="020B0604020202020204" pitchFamily="34" charset="0"/>
              <a:buChar char="•"/>
            </a:pPr>
            <a:r>
              <a:rPr lang="en-US" b="0">
                <a:solidFill>
                  <a:schemeClr val="dk1"/>
                </a:solidFill>
                <a:latin typeface="Poppins Medium"/>
                <a:cs typeface="Poppins Medium"/>
              </a:rPr>
              <a:t>Business Report</a:t>
            </a:r>
          </a:p>
          <a:p>
            <a:pPr marL="342900" indent="-342900">
              <a:buFont typeface="Arial" panose="020B0604020202020204" pitchFamily="34" charset="0"/>
              <a:buChar char="•"/>
            </a:pPr>
            <a:r>
              <a:rPr lang="en-US" b="0">
                <a:solidFill>
                  <a:schemeClr val="dk1"/>
                </a:solidFill>
                <a:latin typeface="Poppins Medium"/>
                <a:cs typeface="Poppins Medium"/>
              </a:rPr>
              <a:t>Unleaded Avgas Transition and Readiness Plan Briefing</a:t>
            </a:r>
          </a:p>
          <a:p>
            <a:pPr marL="342900" indent="-342900">
              <a:buFont typeface="Arial" panose="020B0604020202020204" pitchFamily="34" charset="0"/>
              <a:buChar char="•"/>
            </a:pPr>
            <a:r>
              <a:rPr lang="en-US" b="0">
                <a:solidFill>
                  <a:schemeClr val="dk1"/>
                </a:solidFill>
                <a:latin typeface="Poppins Medium"/>
                <a:cs typeface="Poppins Medium"/>
              </a:rPr>
              <a:t>Block Party Recap</a:t>
            </a:r>
          </a:p>
        </p:txBody>
      </p:sp>
      <p:sp>
        <p:nvSpPr>
          <p:cNvPr id="3" name="Text Placeholder 7">
            <a:extLst>
              <a:ext uri="{FF2B5EF4-FFF2-40B4-BE49-F238E27FC236}">
                <a16:creationId xmlns:a16="http://schemas.microsoft.com/office/drawing/2014/main" id="{985C4F6D-C68A-1828-8344-809E207C9810}"/>
              </a:ext>
            </a:extLst>
          </p:cNvPr>
          <p:cNvSpPr txBox="1">
            <a:spLocks/>
          </p:cNvSpPr>
          <p:nvPr/>
        </p:nvSpPr>
        <p:spPr>
          <a:xfrm>
            <a:off x="6096000" y="2978457"/>
            <a:ext cx="5206482" cy="27682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SzPct val="90000"/>
              <a:buFont typeface="Arial" panose="020B0604020202020204" pitchFamily="34" charset="0"/>
              <a:buNone/>
              <a:defRPr sz="2400" b="1" i="0" kern="1200">
                <a:solidFill>
                  <a:schemeClr val="tx1"/>
                </a:solidFill>
                <a:latin typeface="Inter" panose="02000503000000020004" pitchFamily="2" charset="0"/>
                <a:ea typeface="Inter" panose="02000503000000020004" pitchFamily="2" charset="0"/>
                <a:cs typeface="+mn-cs"/>
              </a:defRPr>
            </a:lvl1pPr>
            <a:lvl2pPr marL="0" indent="0" algn="l" defTabSz="914400" rtl="0" eaLnBrk="1" latinLnBrk="0" hangingPunct="1">
              <a:lnSpc>
                <a:spcPct val="90000"/>
              </a:lnSpc>
              <a:spcBef>
                <a:spcPts val="1200"/>
              </a:spcBef>
              <a:buFont typeface="Inter" panose="02000503000000020004" pitchFamily="2" charset="0"/>
              <a:buNone/>
              <a:defRPr sz="20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s-ES_tradnl" b="0">
                <a:solidFill>
                  <a:srgbClr val="000000"/>
                </a:solidFill>
                <a:latin typeface="Poppins Medium"/>
                <a:cs typeface="Poppins Medium"/>
              </a:rPr>
              <a:t>Antecedentes</a:t>
            </a:r>
          </a:p>
          <a:p>
            <a:pPr marL="285750" indent="-285750">
              <a:buFont typeface="Arial" panose="020B0604020202020204" pitchFamily="34" charset="0"/>
              <a:buChar char="•"/>
            </a:pPr>
            <a:r>
              <a:rPr lang="es-ES_tradnl" b="0">
                <a:solidFill>
                  <a:srgbClr val="000000"/>
                </a:solidFill>
                <a:latin typeface="Poppins Medium"/>
                <a:cs typeface="Poppins Medium"/>
              </a:rPr>
              <a:t>Informe comercial (ruido, inquilinos, construcción, etc.)</a:t>
            </a:r>
          </a:p>
          <a:p>
            <a:pPr marL="285750" indent="-285750">
              <a:buFont typeface="Arial" panose="020B0604020202020204" pitchFamily="34" charset="0"/>
              <a:buChar char="•"/>
            </a:pPr>
            <a:r>
              <a:rPr lang="es-ES_tradnl" b="0">
                <a:solidFill>
                  <a:srgbClr val="000000"/>
                </a:solidFill>
                <a:latin typeface="Poppins Medium"/>
                <a:cs typeface="Poppins Medium"/>
              </a:rPr>
              <a:t>Preparación para el combustible de aviación sin plomo y resumen del plan de transición</a:t>
            </a:r>
          </a:p>
          <a:p>
            <a:pPr marL="285750" indent="-285750">
              <a:buFont typeface="Arial" panose="020B0604020202020204" pitchFamily="34" charset="0"/>
              <a:buChar char="•"/>
            </a:pPr>
            <a:r>
              <a:rPr lang="es-ES_tradnl" b="0">
                <a:solidFill>
                  <a:srgbClr val="000000"/>
                </a:solidFill>
                <a:latin typeface="Poppins Medium"/>
                <a:cs typeface="Poppins Medium"/>
              </a:rPr>
              <a:t>Actualización sobre el evento comunitario</a:t>
            </a:r>
          </a:p>
        </p:txBody>
      </p:sp>
    </p:spTree>
    <p:extLst>
      <p:ext uri="{BB962C8B-B14F-4D97-AF65-F5344CB8AC3E}">
        <p14:creationId xmlns:p14="http://schemas.microsoft.com/office/powerpoint/2010/main" val="759134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Placeholder 6">
            <a:extLst>
              <a:ext uri="{FF2B5EF4-FFF2-40B4-BE49-F238E27FC236}">
                <a16:creationId xmlns:a16="http://schemas.microsoft.com/office/drawing/2014/main" id="{814AAF11-F795-564C-8153-F7BC546819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76" r="4" b="4"/>
          <a:stretch>
            <a:fillRect/>
          </a:stretch>
        </p:blipFill>
        <p:spPr>
          <a:xfrm>
            <a:off x="20" y="10"/>
            <a:ext cx="3003103" cy="3912881"/>
          </a:xfrm>
          <a:prstGeom prst="rect">
            <a:avLst/>
          </a:prstGeom>
        </p:spPr>
      </p:pic>
      <p:pic>
        <p:nvPicPr>
          <p:cNvPr id="21" name="Picture 4" descr="C:\Users\boguee\AppData\Local\Microsoft\Windows\Temporary Internet Files\Content.Outlook\Z38BPQBU\hio_aerials_07_01_2015_120.jpg">
            <a:extLst>
              <a:ext uri="{FF2B5EF4-FFF2-40B4-BE49-F238E27FC236}">
                <a16:creationId xmlns:a16="http://schemas.microsoft.com/office/drawing/2014/main" id="{837BC704-17D4-DC19-37E0-6EE90F0E7D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361" b="4"/>
          <a:stretch/>
        </p:blipFill>
        <p:spPr bwMode="auto">
          <a:xfrm>
            <a:off x="3180257" y="10"/>
            <a:ext cx="2306143" cy="2223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Placeholder 19" descr="A picture containing road, person, outdoor&#10;&#10;AI-generated content may be incorrect.">
            <a:extLst>
              <a:ext uri="{FF2B5EF4-FFF2-40B4-BE49-F238E27FC236}">
                <a16:creationId xmlns:a16="http://schemas.microsoft.com/office/drawing/2014/main" id="{87BE6D66-2011-CD02-883E-B2340BD20A07}"/>
              </a:ext>
            </a:extLst>
          </p:cNvPr>
          <p:cNvPicPr>
            <a:picLocks noGrp="1" noChangeAspect="1"/>
          </p:cNvPicPr>
          <p:nvPr>
            <p:ph type="pic" idx="1"/>
          </p:nvPr>
        </p:nvPicPr>
        <p:blipFill>
          <a:blip r:embed="rId5"/>
          <a:srcRect l="19911" r="7933" b="4"/>
          <a:stretch>
            <a:fillRect/>
          </a:stretch>
        </p:blipFill>
        <p:spPr>
          <a:xfrm>
            <a:off x="-1" y="4079988"/>
            <a:ext cx="3003123" cy="2778013"/>
          </a:xfrm>
          <a:prstGeom prst="rect">
            <a:avLst/>
          </a:prstGeom>
        </p:spPr>
      </p:pic>
      <p:pic>
        <p:nvPicPr>
          <p:cNvPr id="4" name="Picture 6" descr="Portland Diamond Project secures rights to build Major League Baseball  stadium at Terminal 2 - Portland Business Journal">
            <a:extLst>
              <a:ext uri="{FF2B5EF4-FFF2-40B4-BE49-F238E27FC236}">
                <a16:creationId xmlns:a16="http://schemas.microsoft.com/office/drawing/2014/main" id="{6813454F-C184-23BA-D608-23CEFC8830F4}"/>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l="10309" r="26577" b="2"/>
          <a:stretch/>
        </p:blipFill>
        <p:spPr bwMode="auto">
          <a:xfrm>
            <a:off x="3180257" y="2395057"/>
            <a:ext cx="2306143" cy="20553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oup of people in a room&#10;&#10;AI-generated content may be incorrect.">
            <a:extLst>
              <a:ext uri="{FF2B5EF4-FFF2-40B4-BE49-F238E27FC236}">
                <a16:creationId xmlns:a16="http://schemas.microsoft.com/office/drawing/2014/main" id="{EC27910A-58F7-66D6-BBC2-D023346284B3}"/>
              </a:ext>
            </a:extLst>
          </p:cNvPr>
          <p:cNvPicPr>
            <a:picLocks noChangeAspect="1"/>
          </p:cNvPicPr>
          <p:nvPr/>
        </p:nvPicPr>
        <p:blipFill>
          <a:blip r:embed="rId7"/>
          <a:srcRect l="30930" t="-36" r="-4241" b="32"/>
          <a:stretch/>
        </p:blipFill>
        <p:spPr>
          <a:xfrm>
            <a:off x="3180256" y="4616675"/>
            <a:ext cx="2447726" cy="2228765"/>
          </a:xfrm>
          <a:prstGeom prst="rect">
            <a:avLst/>
          </a:prstGeom>
        </p:spPr>
      </p:pic>
      <p:sp>
        <p:nvSpPr>
          <p:cNvPr id="9" name="Text Placeholder 8">
            <a:extLst>
              <a:ext uri="{FF2B5EF4-FFF2-40B4-BE49-F238E27FC236}">
                <a16:creationId xmlns:a16="http://schemas.microsoft.com/office/drawing/2014/main" id="{D53749E2-2C96-C208-DB69-93F051940608}"/>
              </a:ext>
            </a:extLst>
          </p:cNvPr>
          <p:cNvSpPr>
            <a:spLocks noGrp="1"/>
          </p:cNvSpPr>
          <p:nvPr>
            <p:ph type="body" sz="quarter" idx="13"/>
          </p:nvPr>
        </p:nvSpPr>
        <p:spPr>
          <a:xfrm>
            <a:off x="5815343" y="2377114"/>
            <a:ext cx="2851315" cy="3713895"/>
          </a:xfrm>
        </p:spPr>
        <p:txBody>
          <a:bodyPr vert="horz" lIns="91440" tIns="45720" rIns="91440" bIns="45720" rtlCol="0">
            <a:normAutofit/>
          </a:bodyPr>
          <a:lstStyle/>
          <a:p>
            <a:pPr marL="0" indent="0" defTabSz="1012873" eaLnBrk="0" fontAlgn="base" hangingPunct="0">
              <a:lnSpc>
                <a:spcPct val="99554"/>
              </a:lnSpc>
              <a:spcAft>
                <a:spcPct val="0"/>
              </a:spcAft>
              <a:buSzPct val="80000"/>
              <a:buNone/>
            </a:pPr>
            <a:r>
              <a:rPr lang="en-US" sz="2800"/>
              <a:t>We’re an economic engine for our region, creating opportunity for everyone who lives and </a:t>
            </a:r>
            <a:br>
              <a:rPr lang="en-US" sz="2800"/>
            </a:br>
            <a:r>
              <a:rPr lang="en-US" sz="2800"/>
              <a:t>works here.</a:t>
            </a:r>
            <a:endParaRPr lang="en-US" sz="2000">
              <a:latin typeface="+mn-lt"/>
              <a:ea typeface="+mn-ea"/>
              <a:cs typeface="+mn-cs"/>
              <a:sym typeface="Arial"/>
            </a:endParaRPr>
          </a:p>
        </p:txBody>
      </p:sp>
      <p:sp>
        <p:nvSpPr>
          <p:cNvPr id="5" name="Slide Number Placeholder 4">
            <a:extLst>
              <a:ext uri="{FF2B5EF4-FFF2-40B4-BE49-F238E27FC236}">
                <a16:creationId xmlns:a16="http://schemas.microsoft.com/office/drawing/2014/main" id="{1F817A83-9DCC-F110-610D-146FECD49177}"/>
              </a:ext>
            </a:extLst>
          </p:cNvPr>
          <p:cNvSpPr>
            <a:spLocks noGrp="1"/>
          </p:cNvSpPr>
          <p:nvPr>
            <p:ph type="sldNum" sz="quarter" idx="11"/>
          </p:nvPr>
        </p:nvSpPr>
        <p:spPr>
          <a:xfrm>
            <a:off x="9489558" y="6356350"/>
            <a:ext cx="1864242" cy="365125"/>
          </a:xfrm>
        </p:spPr>
        <p:txBody>
          <a:bodyPr vert="horz" lIns="91440" tIns="45720" rIns="91440" bIns="45720" rtlCol="0" anchor="ctr">
            <a:normAutofit/>
          </a:bodyPr>
          <a:lstStyle/>
          <a:p>
            <a:pPr>
              <a:spcAft>
                <a:spcPts val="600"/>
              </a:spcAft>
            </a:pPr>
            <a:fld id="{99F89DBD-657F-0D4B-86A7-CD9BC0A58798}" type="slidenum">
              <a:rPr lang="en-US" smtClean="0">
                <a:solidFill>
                  <a:schemeClr val="tx1">
                    <a:tint val="75000"/>
                  </a:schemeClr>
                </a:solidFill>
                <a:latin typeface="+mn-lt"/>
              </a:rPr>
              <a:pPr>
                <a:spcAft>
                  <a:spcPts val="600"/>
                </a:spcAft>
              </a:pPr>
              <a:t>15</a:t>
            </a:fld>
            <a:endParaRPr lang="en-US">
              <a:solidFill>
                <a:schemeClr val="tx1">
                  <a:tint val="75000"/>
                </a:schemeClr>
              </a:solidFill>
              <a:latin typeface="+mn-lt"/>
            </a:endParaRPr>
          </a:p>
        </p:txBody>
      </p:sp>
      <p:sp>
        <p:nvSpPr>
          <p:cNvPr id="24" name="Title 1">
            <a:extLst>
              <a:ext uri="{FF2B5EF4-FFF2-40B4-BE49-F238E27FC236}">
                <a16:creationId xmlns:a16="http://schemas.microsoft.com/office/drawing/2014/main" id="{FECE82C1-980A-F36D-97A8-51A75CAAC806}"/>
              </a:ext>
            </a:extLst>
          </p:cNvPr>
          <p:cNvSpPr txBox="1">
            <a:spLocks/>
          </p:cNvSpPr>
          <p:nvPr/>
        </p:nvSpPr>
        <p:spPr>
          <a:xfrm>
            <a:off x="5887779" y="919542"/>
            <a:ext cx="4855291" cy="13037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baseline="0">
                <a:solidFill>
                  <a:schemeClr val="accent1"/>
                </a:solidFill>
                <a:latin typeface="Poppins Medium" panose="00000600000000000000" pitchFamily="2" charset="0"/>
                <a:ea typeface="+mj-ea"/>
                <a:cs typeface="Poppins Medium" panose="00000600000000000000" pitchFamily="2" charset="0"/>
              </a:defRPr>
            </a:lvl1pPr>
          </a:lstStyle>
          <a:p>
            <a:pPr>
              <a:lnSpc>
                <a:spcPct val="110000"/>
              </a:lnSpc>
            </a:pPr>
            <a:r>
              <a:rPr lang="en-US"/>
              <a:t>Port of Portland</a:t>
            </a:r>
          </a:p>
        </p:txBody>
      </p:sp>
      <p:sp>
        <p:nvSpPr>
          <p:cNvPr id="6" name="Text Placeholder 8">
            <a:extLst>
              <a:ext uri="{FF2B5EF4-FFF2-40B4-BE49-F238E27FC236}">
                <a16:creationId xmlns:a16="http://schemas.microsoft.com/office/drawing/2014/main" id="{0E902B7F-B153-C3BA-EDD0-3557CCBA3CFE}"/>
              </a:ext>
            </a:extLst>
          </p:cNvPr>
          <p:cNvSpPr txBox="1">
            <a:spLocks/>
          </p:cNvSpPr>
          <p:nvPr/>
        </p:nvSpPr>
        <p:spPr>
          <a:xfrm>
            <a:off x="8808240" y="2377114"/>
            <a:ext cx="3003123" cy="3713895"/>
          </a:xfrm>
          <a:prstGeom prst="rect">
            <a:avLst/>
          </a:prstGeom>
        </p:spPr>
        <p:txBody>
          <a:bodyPr vert="horz" lIns="91440" tIns="45720" rIns="91440" bIns="45720" rtlCol="0">
            <a:normAutofit/>
          </a:bodyPr>
          <a:lstStyle>
            <a:lvl1pPr marL="201168" indent="-201168" algn="l" defTabSz="914400" rtl="0" eaLnBrk="1" latinLnBrk="0" hangingPunct="1">
              <a:lnSpc>
                <a:spcPct val="90000"/>
              </a:lnSpc>
              <a:spcBef>
                <a:spcPts val="0"/>
              </a:spcBef>
              <a:spcAft>
                <a:spcPts val="1200"/>
              </a:spcAft>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1pPr>
            <a:lvl2pPr marL="457200" indent="0" algn="l" defTabSz="914400" rtl="0" eaLnBrk="1" latinLnBrk="0" hangingPunct="1">
              <a:lnSpc>
                <a:spcPct val="90000"/>
              </a:lnSpc>
              <a:spcBef>
                <a:spcPts val="1200"/>
              </a:spcBef>
              <a:buFontTx/>
              <a:buNone/>
              <a:defRPr sz="2400" b="0" i="0" kern="1200">
                <a:solidFill>
                  <a:schemeClr val="tx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90000"/>
              </a:lnSpc>
              <a:spcBef>
                <a:spcPts val="1200"/>
              </a:spcBef>
              <a:buSzPct val="90000"/>
              <a:buFontTx/>
              <a:buNone/>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371600" indent="0" algn="l" defTabSz="914400" rtl="0" eaLnBrk="1" latinLnBrk="0" hangingPunct="1">
              <a:lnSpc>
                <a:spcPct val="90000"/>
              </a:lnSpc>
              <a:spcBef>
                <a:spcPts val="500"/>
              </a:spcBef>
              <a:buFontTx/>
              <a:buNone/>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1828800" indent="0" algn="l" defTabSz="914400" rtl="0" eaLnBrk="1" latinLnBrk="0" hangingPunct="1">
              <a:lnSpc>
                <a:spcPct val="90000"/>
              </a:lnSpc>
              <a:spcBef>
                <a:spcPts val="500"/>
              </a:spcBef>
              <a:buFontTx/>
              <a:buNone/>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12873" eaLnBrk="0" fontAlgn="base" hangingPunct="0">
              <a:lnSpc>
                <a:spcPct val="99554"/>
              </a:lnSpc>
              <a:spcAft>
                <a:spcPct val="0"/>
              </a:spcAft>
              <a:buSzPct val="80000"/>
              <a:buNone/>
            </a:pPr>
            <a:r>
              <a:rPr lang="es-ES_tradnl" sz="2800">
                <a:solidFill>
                  <a:srgbClr val="000000"/>
                </a:solidFill>
              </a:rPr>
              <a:t>Somos un motor económico para nuestra región, creando oportunidades para todos los que viven y trabajan aquí.</a:t>
            </a:r>
          </a:p>
        </p:txBody>
      </p:sp>
    </p:spTree>
    <p:extLst>
      <p:ext uri="{BB962C8B-B14F-4D97-AF65-F5344CB8AC3E}">
        <p14:creationId xmlns:p14="http://schemas.microsoft.com/office/powerpoint/2010/main" val="226415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A5277-0490-681F-8976-4AFC003B30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13900"/>
            <a:ext cx="12192000" cy="6544100"/>
          </a:xfrm>
          <a:prstGeom prst="rect">
            <a:avLst/>
          </a:prstGeom>
        </p:spPr>
      </p:pic>
      <p:pic>
        <p:nvPicPr>
          <p:cNvPr id="3" name="Picture 2">
            <a:extLst>
              <a:ext uri="{FF2B5EF4-FFF2-40B4-BE49-F238E27FC236}">
                <a16:creationId xmlns:a16="http://schemas.microsoft.com/office/drawing/2014/main" id="{6ADD590E-0555-CAA8-1F6B-581E367BA9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12192000" cy="1789042"/>
          </a:xfrm>
          <a:prstGeom prst="rect">
            <a:avLst/>
          </a:prstGeom>
        </p:spPr>
      </p:pic>
      <p:sp>
        <p:nvSpPr>
          <p:cNvPr id="4" name="Rectangle 3">
            <a:extLst>
              <a:ext uri="{FF2B5EF4-FFF2-40B4-BE49-F238E27FC236}">
                <a16:creationId xmlns:a16="http://schemas.microsoft.com/office/drawing/2014/main" id="{CFF1EBF6-5352-A922-4654-040555EB36CC}"/>
              </a:ext>
            </a:extLst>
          </p:cNvPr>
          <p:cNvSpPr/>
          <p:nvPr/>
        </p:nvSpPr>
        <p:spPr>
          <a:xfrm>
            <a:off x="0" y="0"/>
            <a:ext cx="12192000" cy="1828800"/>
          </a:xfrm>
          <a:prstGeom prst="rect">
            <a:avLst/>
          </a:prstGeom>
          <a:gradFill>
            <a:gsLst>
              <a:gs pos="0">
                <a:schemeClr val="bg1">
                  <a:alpha val="5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5C2119-60C8-016B-BB69-ACB1EFEB630D}"/>
              </a:ext>
            </a:extLst>
          </p:cNvPr>
          <p:cNvSpPr/>
          <p:nvPr/>
        </p:nvSpPr>
        <p:spPr bwMode="auto">
          <a:xfrm>
            <a:off x="1584469" y="3622887"/>
            <a:ext cx="1141357" cy="28533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Terminal 6</a:t>
            </a:r>
          </a:p>
          <a:p>
            <a:pPr algn="ctr">
              <a:defRPr/>
            </a:pPr>
            <a:endParaRPr lang="en-US" sz="918" b="1">
              <a:solidFill>
                <a:schemeClr val="bg1"/>
              </a:solidFill>
              <a:latin typeface="Helvetica" pitchFamily="34" charset="0"/>
            </a:endParaRPr>
          </a:p>
        </p:txBody>
      </p:sp>
      <p:sp>
        <p:nvSpPr>
          <p:cNvPr id="7" name="Rectangle 6">
            <a:extLst>
              <a:ext uri="{FF2B5EF4-FFF2-40B4-BE49-F238E27FC236}">
                <a16:creationId xmlns:a16="http://schemas.microsoft.com/office/drawing/2014/main" id="{7130CD06-5BC8-DDDE-13C0-9442AA9E05BF}"/>
              </a:ext>
            </a:extLst>
          </p:cNvPr>
          <p:cNvSpPr/>
          <p:nvPr/>
        </p:nvSpPr>
        <p:spPr bwMode="auto">
          <a:xfrm>
            <a:off x="1875183" y="2015392"/>
            <a:ext cx="2492508" cy="307055"/>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300" b="1">
                <a:solidFill>
                  <a:schemeClr val="bg1"/>
                </a:solidFill>
                <a:latin typeface="Arial" panose="020B0604020202020204" pitchFamily="34" charset="0"/>
                <a:cs typeface="Arial" panose="020B0604020202020204" pitchFamily="34" charset="0"/>
              </a:rPr>
              <a:t>Portland International Airport</a:t>
            </a:r>
          </a:p>
          <a:p>
            <a:pPr algn="ctr">
              <a:defRPr/>
            </a:pPr>
            <a:endParaRPr lang="en-US" sz="1300" b="1">
              <a:solidFill>
                <a:schemeClr val="bg1"/>
              </a:solidFill>
              <a:latin typeface="Helvetica" pitchFamily="34" charset="0"/>
            </a:endParaRPr>
          </a:p>
        </p:txBody>
      </p:sp>
      <p:sp>
        <p:nvSpPr>
          <p:cNvPr id="8" name="Rectangle 7">
            <a:extLst>
              <a:ext uri="{FF2B5EF4-FFF2-40B4-BE49-F238E27FC236}">
                <a16:creationId xmlns:a16="http://schemas.microsoft.com/office/drawing/2014/main" id="{6D6049C0-7329-F295-7EF5-A60A1D3B5C1A}"/>
              </a:ext>
            </a:extLst>
          </p:cNvPr>
          <p:cNvSpPr/>
          <p:nvPr/>
        </p:nvSpPr>
        <p:spPr bwMode="auto">
          <a:xfrm>
            <a:off x="5682594" y="1145225"/>
            <a:ext cx="1667974" cy="29822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Troutdale Airport</a:t>
            </a:r>
          </a:p>
          <a:p>
            <a:pPr algn="ctr">
              <a:defRPr/>
            </a:pPr>
            <a:endParaRPr lang="en-US" sz="1415" b="1">
              <a:solidFill>
                <a:schemeClr val="bg1"/>
              </a:solidFill>
              <a:latin typeface="Helvetica" pitchFamily="34" charset="0"/>
            </a:endParaRPr>
          </a:p>
        </p:txBody>
      </p:sp>
      <p:sp>
        <p:nvSpPr>
          <p:cNvPr id="10" name="Rectangle 9">
            <a:extLst>
              <a:ext uri="{FF2B5EF4-FFF2-40B4-BE49-F238E27FC236}">
                <a16:creationId xmlns:a16="http://schemas.microsoft.com/office/drawing/2014/main" id="{2F8A23A4-061F-FF65-641D-B59066D86150}"/>
              </a:ext>
            </a:extLst>
          </p:cNvPr>
          <p:cNvSpPr/>
          <p:nvPr/>
        </p:nvSpPr>
        <p:spPr bwMode="auto">
          <a:xfrm>
            <a:off x="5889787" y="1650676"/>
            <a:ext cx="2728873" cy="282670"/>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Gresham Vista Business Park</a:t>
            </a:r>
          </a:p>
          <a:p>
            <a:pPr algn="ctr">
              <a:defRPr/>
            </a:pPr>
            <a:endParaRPr lang="en-US" sz="1415" b="1">
              <a:solidFill>
                <a:schemeClr val="bg1"/>
              </a:solidFill>
              <a:latin typeface="Helvetica" pitchFamily="34" charset="0"/>
            </a:endParaRPr>
          </a:p>
        </p:txBody>
      </p:sp>
      <p:sp>
        <p:nvSpPr>
          <p:cNvPr id="11" name="Rectangle 10">
            <a:extLst>
              <a:ext uri="{FF2B5EF4-FFF2-40B4-BE49-F238E27FC236}">
                <a16:creationId xmlns:a16="http://schemas.microsoft.com/office/drawing/2014/main" id="{A0425DD5-C511-1368-7069-16D56C8F9958}"/>
              </a:ext>
            </a:extLst>
          </p:cNvPr>
          <p:cNvSpPr/>
          <p:nvPr/>
        </p:nvSpPr>
        <p:spPr bwMode="auto">
          <a:xfrm>
            <a:off x="5998448" y="2265320"/>
            <a:ext cx="2676467" cy="284738"/>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Portland International Center</a:t>
            </a:r>
          </a:p>
          <a:p>
            <a:pPr algn="ctr">
              <a:defRPr/>
            </a:pPr>
            <a:r>
              <a:rPr lang="en-US" sz="1415" b="1">
                <a:solidFill>
                  <a:schemeClr val="bg1"/>
                </a:solidFill>
                <a:latin typeface="Helvetica" pitchFamily="34" charset="0"/>
              </a:rPr>
              <a:t> </a:t>
            </a:r>
          </a:p>
        </p:txBody>
      </p:sp>
      <p:sp>
        <p:nvSpPr>
          <p:cNvPr id="12" name="Rectangle 11">
            <a:extLst>
              <a:ext uri="{FF2B5EF4-FFF2-40B4-BE49-F238E27FC236}">
                <a16:creationId xmlns:a16="http://schemas.microsoft.com/office/drawing/2014/main" id="{97FCABC6-4F3A-C451-8F7E-89624ED332CF}"/>
              </a:ext>
            </a:extLst>
          </p:cNvPr>
          <p:cNvSpPr/>
          <p:nvPr/>
        </p:nvSpPr>
        <p:spPr bwMode="auto">
          <a:xfrm>
            <a:off x="4405568" y="3903912"/>
            <a:ext cx="2567618" cy="319748"/>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Rivergate Industrial District</a:t>
            </a:r>
          </a:p>
          <a:p>
            <a:pPr algn="ctr">
              <a:defRPr/>
            </a:pPr>
            <a:endParaRPr lang="en-US" sz="1415" b="1">
              <a:solidFill>
                <a:schemeClr val="bg1"/>
              </a:solidFill>
              <a:latin typeface="Helvetica" pitchFamily="34" charset="0"/>
            </a:endParaRPr>
          </a:p>
        </p:txBody>
      </p:sp>
      <p:sp>
        <p:nvSpPr>
          <p:cNvPr id="13" name="Rectangle 12">
            <a:extLst>
              <a:ext uri="{FF2B5EF4-FFF2-40B4-BE49-F238E27FC236}">
                <a16:creationId xmlns:a16="http://schemas.microsoft.com/office/drawing/2014/main" id="{731FF0E6-334F-1E31-EFE8-C8E9CC41893E}"/>
              </a:ext>
            </a:extLst>
          </p:cNvPr>
          <p:cNvSpPr/>
          <p:nvPr/>
        </p:nvSpPr>
        <p:spPr bwMode="auto">
          <a:xfrm>
            <a:off x="10667447" y="2061052"/>
            <a:ext cx="965720" cy="523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Hillsboro Airport</a:t>
            </a:r>
          </a:p>
          <a:p>
            <a:pPr algn="ctr">
              <a:defRPr/>
            </a:pPr>
            <a:endParaRPr lang="en-US" sz="1415" b="1">
              <a:solidFill>
                <a:schemeClr val="bg1"/>
              </a:solidFill>
              <a:latin typeface="Helvetica" pitchFamily="34" charset="0"/>
            </a:endParaRPr>
          </a:p>
        </p:txBody>
      </p:sp>
      <p:sp>
        <p:nvSpPr>
          <p:cNvPr id="14" name="Rectangle 13">
            <a:extLst>
              <a:ext uri="{FF2B5EF4-FFF2-40B4-BE49-F238E27FC236}">
                <a16:creationId xmlns:a16="http://schemas.microsoft.com/office/drawing/2014/main" id="{3FE29839-DCF2-0FE0-44F5-2270878C15F5}"/>
              </a:ext>
            </a:extLst>
          </p:cNvPr>
          <p:cNvSpPr/>
          <p:nvPr/>
        </p:nvSpPr>
        <p:spPr bwMode="auto">
          <a:xfrm>
            <a:off x="9167393" y="2098164"/>
            <a:ext cx="1099898" cy="28533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Terminal 2</a:t>
            </a:r>
          </a:p>
          <a:p>
            <a:pPr algn="ctr">
              <a:defRPr/>
            </a:pPr>
            <a:endParaRPr lang="en-US" sz="1415" b="1">
              <a:solidFill>
                <a:schemeClr val="bg1"/>
              </a:solidFill>
              <a:latin typeface="Helvetica" pitchFamily="34" charset="0"/>
            </a:endParaRPr>
          </a:p>
        </p:txBody>
      </p:sp>
      <p:sp>
        <p:nvSpPr>
          <p:cNvPr id="15" name="Rectangle 14">
            <a:extLst>
              <a:ext uri="{FF2B5EF4-FFF2-40B4-BE49-F238E27FC236}">
                <a16:creationId xmlns:a16="http://schemas.microsoft.com/office/drawing/2014/main" id="{779106BA-E0FA-5776-FC62-CAE0CA4FB632}"/>
              </a:ext>
            </a:extLst>
          </p:cNvPr>
          <p:cNvSpPr/>
          <p:nvPr/>
        </p:nvSpPr>
        <p:spPr bwMode="auto">
          <a:xfrm>
            <a:off x="10930782" y="4323268"/>
            <a:ext cx="1099898" cy="28533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Terminal 4</a:t>
            </a:r>
          </a:p>
          <a:p>
            <a:pPr algn="ctr">
              <a:defRPr/>
            </a:pPr>
            <a:endParaRPr lang="en-US" sz="1415" b="1">
              <a:solidFill>
                <a:schemeClr val="bg1"/>
              </a:solidFill>
              <a:latin typeface="Helvetica" pitchFamily="34" charset="0"/>
            </a:endParaRPr>
          </a:p>
        </p:txBody>
      </p:sp>
      <p:sp>
        <p:nvSpPr>
          <p:cNvPr id="16" name="Rectangle 15">
            <a:extLst>
              <a:ext uri="{FF2B5EF4-FFF2-40B4-BE49-F238E27FC236}">
                <a16:creationId xmlns:a16="http://schemas.microsoft.com/office/drawing/2014/main" id="{1C89F3BC-4554-79E8-53BE-F60B5B7447C7}"/>
              </a:ext>
            </a:extLst>
          </p:cNvPr>
          <p:cNvSpPr/>
          <p:nvPr/>
        </p:nvSpPr>
        <p:spPr bwMode="auto">
          <a:xfrm>
            <a:off x="7997506" y="2769070"/>
            <a:ext cx="1227745" cy="340368"/>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Swan Island</a:t>
            </a:r>
          </a:p>
          <a:p>
            <a:pPr algn="ctr">
              <a:defRPr/>
            </a:pPr>
            <a:endParaRPr lang="en-US" sz="1415" b="1">
              <a:solidFill>
                <a:schemeClr val="bg1"/>
              </a:solidFill>
              <a:latin typeface="Helvetica" pitchFamily="34" charset="0"/>
            </a:endParaRPr>
          </a:p>
        </p:txBody>
      </p:sp>
      <p:sp>
        <p:nvSpPr>
          <p:cNvPr id="17" name="Rectangle 16">
            <a:extLst>
              <a:ext uri="{FF2B5EF4-FFF2-40B4-BE49-F238E27FC236}">
                <a16:creationId xmlns:a16="http://schemas.microsoft.com/office/drawing/2014/main" id="{8FC676DC-E238-2EE8-9C6F-04FF2F3FAAB9}"/>
              </a:ext>
            </a:extLst>
          </p:cNvPr>
          <p:cNvSpPr/>
          <p:nvPr/>
        </p:nvSpPr>
        <p:spPr bwMode="auto">
          <a:xfrm>
            <a:off x="1715638" y="1442682"/>
            <a:ext cx="3190544" cy="319553"/>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300" b="1">
                <a:solidFill>
                  <a:schemeClr val="bg1"/>
                </a:solidFill>
                <a:latin typeface="Inter SemiBold" panose="02000503000000020004" pitchFamily="2" charset="0"/>
                <a:ea typeface="Inter SemiBold" panose="02000503000000020004" pitchFamily="2" charset="0"/>
                <a:cs typeface="Arial" panose="020B0604020202020204" pitchFamily="34" charset="0"/>
              </a:rPr>
              <a:t>Troutdale Reynolds Industrial Park</a:t>
            </a:r>
          </a:p>
          <a:p>
            <a:pPr algn="ctr">
              <a:defRPr/>
            </a:pPr>
            <a:endParaRPr lang="en-US" sz="1300" b="1">
              <a:solidFill>
                <a:schemeClr val="bg1"/>
              </a:solidFill>
              <a:latin typeface="Inter SemiBold" panose="02000503000000020004" pitchFamily="2" charset="0"/>
              <a:ea typeface="Inter SemiBold" panose="02000503000000020004" pitchFamily="2" charset="0"/>
            </a:endParaRPr>
          </a:p>
        </p:txBody>
      </p:sp>
      <p:cxnSp>
        <p:nvCxnSpPr>
          <p:cNvPr id="18" name="Elbow Connector 2">
            <a:extLst>
              <a:ext uri="{FF2B5EF4-FFF2-40B4-BE49-F238E27FC236}">
                <a16:creationId xmlns:a16="http://schemas.microsoft.com/office/drawing/2014/main" id="{C856FB73-CFA1-CFCD-9A56-2D7BF6901C14}"/>
              </a:ext>
            </a:extLst>
          </p:cNvPr>
          <p:cNvCxnSpPr>
            <a:cxnSpLocks/>
            <a:stCxn id="6" idx="3"/>
          </p:cNvCxnSpPr>
          <p:nvPr/>
        </p:nvCxnSpPr>
        <p:spPr bwMode="auto">
          <a:xfrm>
            <a:off x="2725825" y="3765557"/>
            <a:ext cx="285339" cy="499343"/>
          </a:xfrm>
          <a:prstGeom prst="bentConnector2">
            <a:avLst/>
          </a:prstGeom>
          <a:solidFill>
            <a:schemeClr val="accent1"/>
          </a:solidFill>
          <a:ln w="9525" cap="flat" cmpd="sng" algn="ctr">
            <a:solidFill>
              <a:schemeClr val="bg1"/>
            </a:solidFill>
            <a:prstDash val="solid"/>
            <a:round/>
            <a:headEnd type="none" w="med" len="med"/>
            <a:tailEnd type="triangle"/>
          </a:ln>
          <a:effectLst/>
        </p:spPr>
      </p:cxnSp>
      <p:grpSp>
        <p:nvGrpSpPr>
          <p:cNvPr id="19" name="Group 18">
            <a:extLst>
              <a:ext uri="{FF2B5EF4-FFF2-40B4-BE49-F238E27FC236}">
                <a16:creationId xmlns:a16="http://schemas.microsoft.com/office/drawing/2014/main" id="{E35D3559-ACC8-BCF3-B4CC-67941CDBFECB}"/>
              </a:ext>
            </a:extLst>
          </p:cNvPr>
          <p:cNvGrpSpPr/>
          <p:nvPr/>
        </p:nvGrpSpPr>
        <p:grpSpPr>
          <a:xfrm>
            <a:off x="1361696" y="2768118"/>
            <a:ext cx="2214205" cy="642015"/>
            <a:chOff x="1228007" y="5205429"/>
            <a:chExt cx="2365220" cy="685802"/>
          </a:xfrm>
        </p:grpSpPr>
        <p:sp>
          <p:nvSpPr>
            <p:cNvPr id="20" name="Rectangle 19">
              <a:extLst>
                <a:ext uri="{FF2B5EF4-FFF2-40B4-BE49-F238E27FC236}">
                  <a16:creationId xmlns:a16="http://schemas.microsoft.com/office/drawing/2014/main" id="{C490E429-0386-94E9-0DD9-D8CA21BEA6CF}"/>
                </a:ext>
              </a:extLst>
            </p:cNvPr>
            <p:cNvSpPr/>
            <p:nvPr/>
          </p:nvSpPr>
          <p:spPr bwMode="auto">
            <a:xfrm>
              <a:off x="1228007" y="5205429"/>
              <a:ext cx="2060420" cy="351871"/>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West Hayden Island</a:t>
              </a:r>
            </a:p>
            <a:p>
              <a:pPr algn="ctr">
                <a:defRPr/>
              </a:pPr>
              <a:endParaRPr lang="en-US" sz="918" b="1">
                <a:solidFill>
                  <a:schemeClr val="bg1"/>
                </a:solidFill>
                <a:latin typeface="Helvetica" pitchFamily="34" charset="0"/>
              </a:endParaRPr>
            </a:p>
          </p:txBody>
        </p:sp>
        <p:cxnSp>
          <p:nvCxnSpPr>
            <p:cNvPr id="21" name="Elbow Connector 29">
              <a:extLst>
                <a:ext uri="{FF2B5EF4-FFF2-40B4-BE49-F238E27FC236}">
                  <a16:creationId xmlns:a16="http://schemas.microsoft.com/office/drawing/2014/main" id="{3C38E211-4D30-0A1B-6CAA-A3A8668623EE}"/>
                </a:ext>
              </a:extLst>
            </p:cNvPr>
            <p:cNvCxnSpPr/>
            <p:nvPr/>
          </p:nvCxnSpPr>
          <p:spPr bwMode="auto">
            <a:xfrm>
              <a:off x="3288427" y="5357831"/>
              <a:ext cx="304800" cy="533400"/>
            </a:xfrm>
            <a:prstGeom prst="bentConnector2">
              <a:avLst/>
            </a:prstGeom>
            <a:solidFill>
              <a:schemeClr val="accent1"/>
            </a:solidFill>
            <a:ln w="9525" cap="flat" cmpd="sng" algn="ctr">
              <a:solidFill>
                <a:schemeClr val="bg1"/>
              </a:solidFill>
              <a:prstDash val="solid"/>
              <a:round/>
              <a:headEnd type="none" w="med" len="med"/>
              <a:tailEnd type="triangle"/>
            </a:ln>
            <a:effectLst/>
          </p:spPr>
        </p:cxnSp>
      </p:grpSp>
      <p:cxnSp>
        <p:nvCxnSpPr>
          <p:cNvPr id="22" name="Elbow Connector 33">
            <a:extLst>
              <a:ext uri="{FF2B5EF4-FFF2-40B4-BE49-F238E27FC236}">
                <a16:creationId xmlns:a16="http://schemas.microsoft.com/office/drawing/2014/main" id="{2E2ACD8E-0EF2-2547-3004-F09A96D66AAE}"/>
              </a:ext>
            </a:extLst>
          </p:cNvPr>
          <p:cNvCxnSpPr>
            <a:cxnSpLocks/>
            <a:stCxn id="7" idx="3"/>
          </p:cNvCxnSpPr>
          <p:nvPr/>
        </p:nvCxnSpPr>
        <p:spPr bwMode="auto">
          <a:xfrm>
            <a:off x="4367691" y="2168920"/>
            <a:ext cx="356675" cy="364542"/>
          </a:xfrm>
          <a:prstGeom prst="bentConnector2">
            <a:avLst/>
          </a:prstGeom>
          <a:solidFill>
            <a:schemeClr val="accent1"/>
          </a:solidFill>
          <a:ln w="9525" cap="flat" cmpd="sng" algn="ctr">
            <a:solidFill>
              <a:schemeClr val="bg1"/>
            </a:solidFill>
            <a:prstDash val="solid"/>
            <a:round/>
            <a:headEnd type="none" w="med" len="med"/>
            <a:tailEnd type="triangle"/>
          </a:ln>
          <a:effectLst/>
        </p:spPr>
      </p:cxnSp>
      <p:cxnSp>
        <p:nvCxnSpPr>
          <p:cNvPr id="23" name="Elbow Connector 45">
            <a:extLst>
              <a:ext uri="{FF2B5EF4-FFF2-40B4-BE49-F238E27FC236}">
                <a16:creationId xmlns:a16="http://schemas.microsoft.com/office/drawing/2014/main" id="{76A8231F-6002-E323-4A4C-9A2685F33C07}"/>
              </a:ext>
            </a:extLst>
          </p:cNvPr>
          <p:cNvCxnSpPr>
            <a:cxnSpLocks/>
            <a:stCxn id="17" idx="3"/>
          </p:cNvCxnSpPr>
          <p:nvPr/>
        </p:nvCxnSpPr>
        <p:spPr bwMode="auto">
          <a:xfrm>
            <a:off x="4906180" y="1602458"/>
            <a:ext cx="281747" cy="652258"/>
          </a:xfrm>
          <a:prstGeom prst="bentConnector2">
            <a:avLst/>
          </a:prstGeom>
          <a:solidFill>
            <a:schemeClr val="accent1"/>
          </a:solidFill>
          <a:ln w="9525" cap="flat" cmpd="sng" algn="ctr">
            <a:solidFill>
              <a:schemeClr val="bg1"/>
            </a:solidFill>
            <a:prstDash val="solid"/>
            <a:round/>
            <a:headEnd type="none" w="med" len="med"/>
            <a:tailEnd type="triangle"/>
          </a:ln>
          <a:effectLst/>
        </p:spPr>
      </p:cxnSp>
      <p:cxnSp>
        <p:nvCxnSpPr>
          <p:cNvPr id="24" name="Elbow Connector 49">
            <a:extLst>
              <a:ext uri="{FF2B5EF4-FFF2-40B4-BE49-F238E27FC236}">
                <a16:creationId xmlns:a16="http://schemas.microsoft.com/office/drawing/2014/main" id="{99959AC2-9A39-4360-9B5C-9D4A320AD1D1}"/>
              </a:ext>
            </a:extLst>
          </p:cNvPr>
          <p:cNvCxnSpPr>
            <a:cxnSpLocks/>
            <a:stCxn id="8" idx="1"/>
          </p:cNvCxnSpPr>
          <p:nvPr/>
        </p:nvCxnSpPr>
        <p:spPr bwMode="auto">
          <a:xfrm rot="10800000" flipV="1">
            <a:off x="5315969" y="1294340"/>
            <a:ext cx="366626" cy="957007"/>
          </a:xfrm>
          <a:prstGeom prst="bentConnector2">
            <a:avLst/>
          </a:prstGeom>
          <a:solidFill>
            <a:schemeClr val="accent1"/>
          </a:solidFill>
          <a:ln w="9525" cap="flat" cmpd="sng" algn="ctr">
            <a:solidFill>
              <a:schemeClr val="bg1"/>
            </a:solidFill>
            <a:prstDash val="solid"/>
            <a:round/>
            <a:headEnd type="none" w="med" len="med"/>
            <a:tailEnd type="triangle"/>
          </a:ln>
          <a:effectLst/>
        </p:spPr>
      </p:cxnSp>
      <p:cxnSp>
        <p:nvCxnSpPr>
          <p:cNvPr id="25" name="Elbow Connector 54">
            <a:extLst>
              <a:ext uri="{FF2B5EF4-FFF2-40B4-BE49-F238E27FC236}">
                <a16:creationId xmlns:a16="http://schemas.microsoft.com/office/drawing/2014/main" id="{1690714F-EC95-296E-5FD9-09193C2176B0}"/>
              </a:ext>
            </a:extLst>
          </p:cNvPr>
          <p:cNvCxnSpPr>
            <a:cxnSpLocks/>
            <a:stCxn id="10" idx="1"/>
          </p:cNvCxnSpPr>
          <p:nvPr/>
        </p:nvCxnSpPr>
        <p:spPr bwMode="auto">
          <a:xfrm rot="10800000" flipV="1">
            <a:off x="5640693" y="1792011"/>
            <a:ext cx="249096" cy="549724"/>
          </a:xfrm>
          <a:prstGeom prst="bentConnector2">
            <a:avLst/>
          </a:prstGeom>
          <a:solidFill>
            <a:schemeClr val="accent1"/>
          </a:solidFill>
          <a:ln w="9525" cap="flat" cmpd="sng" algn="ctr">
            <a:solidFill>
              <a:schemeClr val="bg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A62512DB-20C5-EA56-27C0-9E67BE66DFB4}"/>
              </a:ext>
            </a:extLst>
          </p:cNvPr>
          <p:cNvCxnSpPr>
            <a:cxnSpLocks/>
            <a:stCxn id="11" idx="1"/>
          </p:cNvCxnSpPr>
          <p:nvPr/>
        </p:nvCxnSpPr>
        <p:spPr bwMode="auto">
          <a:xfrm flipH="1">
            <a:off x="5676714" y="2407690"/>
            <a:ext cx="321735" cy="301"/>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76CB2339-17D7-9BE0-4683-E3D131301550}"/>
              </a:ext>
            </a:extLst>
          </p:cNvPr>
          <p:cNvCxnSpPr>
            <a:cxnSpLocks/>
          </p:cNvCxnSpPr>
          <p:nvPr/>
        </p:nvCxnSpPr>
        <p:spPr bwMode="auto">
          <a:xfrm>
            <a:off x="5433652" y="4215601"/>
            <a:ext cx="0" cy="57305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A9EEFBF2-0EAF-889A-C481-46CE88098C07}"/>
              </a:ext>
            </a:extLst>
          </p:cNvPr>
          <p:cNvCxnSpPr>
            <a:cxnSpLocks/>
          </p:cNvCxnSpPr>
          <p:nvPr/>
        </p:nvCxnSpPr>
        <p:spPr bwMode="auto">
          <a:xfrm flipV="1">
            <a:off x="4668582" y="5440438"/>
            <a:ext cx="0" cy="34671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5EB9F468-7380-CDD0-0EB4-6786C24A1939}"/>
              </a:ext>
            </a:extLst>
          </p:cNvPr>
          <p:cNvCxnSpPr>
            <a:cxnSpLocks/>
          </p:cNvCxnSpPr>
          <p:nvPr/>
        </p:nvCxnSpPr>
        <p:spPr bwMode="auto">
          <a:xfrm>
            <a:off x="9225251" y="2911740"/>
            <a:ext cx="428009"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223ED4B1-68F6-06EE-D25F-B494AC60944D}"/>
              </a:ext>
            </a:extLst>
          </p:cNvPr>
          <p:cNvCxnSpPr>
            <a:cxnSpLocks/>
            <a:stCxn id="15" idx="0"/>
          </p:cNvCxnSpPr>
          <p:nvPr/>
        </p:nvCxnSpPr>
        <p:spPr bwMode="auto">
          <a:xfrm flipV="1">
            <a:off x="11480731" y="3978295"/>
            <a:ext cx="0" cy="344974"/>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7CAFA63B-A556-7F60-1F81-2F4F85119E4C}"/>
              </a:ext>
            </a:extLst>
          </p:cNvPr>
          <p:cNvCxnSpPr>
            <a:cxnSpLocks/>
            <a:stCxn id="14" idx="2"/>
          </p:cNvCxnSpPr>
          <p:nvPr/>
        </p:nvCxnSpPr>
        <p:spPr bwMode="auto">
          <a:xfrm>
            <a:off x="9717342" y="2383502"/>
            <a:ext cx="0" cy="32828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B947BDAD-F86C-02ED-41D2-FB8CFF0D9D7E}"/>
              </a:ext>
            </a:extLst>
          </p:cNvPr>
          <p:cNvCxnSpPr>
            <a:cxnSpLocks/>
            <a:stCxn id="13" idx="3"/>
          </p:cNvCxnSpPr>
          <p:nvPr/>
        </p:nvCxnSpPr>
        <p:spPr bwMode="auto">
          <a:xfrm flipV="1">
            <a:off x="11633168" y="2318736"/>
            <a:ext cx="411636" cy="4252"/>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33" name="Rectangle 32">
            <a:extLst>
              <a:ext uri="{FF2B5EF4-FFF2-40B4-BE49-F238E27FC236}">
                <a16:creationId xmlns:a16="http://schemas.microsoft.com/office/drawing/2014/main" id="{77E04052-962B-AD6F-674E-0241DAF0F2A5}"/>
              </a:ext>
            </a:extLst>
          </p:cNvPr>
          <p:cNvSpPr/>
          <p:nvPr/>
        </p:nvSpPr>
        <p:spPr bwMode="auto">
          <a:xfrm>
            <a:off x="3991817" y="5806227"/>
            <a:ext cx="1099898" cy="28533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n-US" sz="1415" b="1">
                <a:solidFill>
                  <a:schemeClr val="bg1"/>
                </a:solidFill>
                <a:latin typeface="Arial" panose="020B0604020202020204" pitchFamily="34" charset="0"/>
                <a:cs typeface="Arial" panose="020B0604020202020204" pitchFamily="34" charset="0"/>
              </a:rPr>
              <a:t>Terminal 5</a:t>
            </a:r>
          </a:p>
          <a:p>
            <a:pPr algn="ctr">
              <a:defRPr/>
            </a:pPr>
            <a:endParaRPr lang="en-US" sz="1415" b="1">
              <a:solidFill>
                <a:schemeClr val="bg1"/>
              </a:solidFill>
              <a:latin typeface="Helvetica" pitchFamily="34" charset="0"/>
            </a:endParaRPr>
          </a:p>
        </p:txBody>
      </p:sp>
      <p:sp>
        <p:nvSpPr>
          <p:cNvPr id="34" name="Slide Number Placeholder 33">
            <a:extLst>
              <a:ext uri="{FF2B5EF4-FFF2-40B4-BE49-F238E27FC236}">
                <a16:creationId xmlns:a16="http://schemas.microsoft.com/office/drawing/2014/main" id="{E93AFB35-242E-5A0F-8191-B2529251489E}"/>
              </a:ext>
            </a:extLst>
          </p:cNvPr>
          <p:cNvSpPr>
            <a:spLocks noGrp="1"/>
          </p:cNvSpPr>
          <p:nvPr>
            <p:ph type="sldNum" sz="quarter" idx="11"/>
          </p:nvPr>
        </p:nvSpPr>
        <p:spPr>
          <a:xfrm>
            <a:off x="8610600" y="6356350"/>
            <a:ext cx="3177360" cy="365125"/>
          </a:xfrm>
        </p:spPr>
        <p:txBody>
          <a:bodyPr/>
          <a:lstStyle/>
          <a:p>
            <a:fld id="{99F89DBD-657F-0D4B-86A7-CD9BC0A58798}" type="slidenum">
              <a:rPr lang="en-US" smtClean="0"/>
              <a:pPr/>
              <a:t>16</a:t>
            </a:fld>
            <a:endParaRPr lang="en-US"/>
          </a:p>
        </p:txBody>
      </p:sp>
      <p:sp>
        <p:nvSpPr>
          <p:cNvPr id="9" name="Title 8">
            <a:extLst>
              <a:ext uri="{FF2B5EF4-FFF2-40B4-BE49-F238E27FC236}">
                <a16:creationId xmlns:a16="http://schemas.microsoft.com/office/drawing/2014/main" id="{5E147011-4786-FDD5-9CB0-8E72DA9116E6}"/>
              </a:ext>
            </a:extLst>
          </p:cNvPr>
          <p:cNvSpPr>
            <a:spLocks noGrp="1"/>
          </p:cNvSpPr>
          <p:nvPr>
            <p:ph type="ctrTitle"/>
          </p:nvPr>
        </p:nvSpPr>
        <p:spPr>
          <a:xfrm>
            <a:off x="152119" y="73554"/>
            <a:ext cx="8694115" cy="1131956"/>
          </a:xfrm>
        </p:spPr>
        <p:txBody>
          <a:bodyPr/>
          <a:lstStyle/>
          <a:p>
            <a:r>
              <a:rPr lang="en-US" sz="3600"/>
              <a:t>Our property footprint </a:t>
            </a:r>
            <a:r>
              <a:rPr lang="en-US" sz="3600">
                <a:solidFill>
                  <a:srgbClr val="000000"/>
                </a:solidFill>
              </a:rPr>
              <a:t>/</a:t>
            </a:r>
            <a:br>
              <a:rPr lang="en-US" sz="3600">
                <a:solidFill>
                  <a:srgbClr val="000000"/>
                </a:solidFill>
              </a:rPr>
            </a:br>
            <a:r>
              <a:rPr lang="es-ES_tradnl" sz="3600">
                <a:solidFill>
                  <a:srgbClr val="000000"/>
                </a:solidFill>
              </a:rPr>
              <a:t>Nuestra Presencia Inmobiliaria</a:t>
            </a:r>
            <a:endParaRPr lang="en-US" sz="3600">
              <a:solidFill>
                <a:srgbClr val="000000"/>
              </a:solidFill>
            </a:endParaRPr>
          </a:p>
        </p:txBody>
      </p:sp>
      <p:pic>
        <p:nvPicPr>
          <p:cNvPr id="5" name="Picture Placeholder 7">
            <a:extLst>
              <a:ext uri="{FF2B5EF4-FFF2-40B4-BE49-F238E27FC236}">
                <a16:creationId xmlns:a16="http://schemas.microsoft.com/office/drawing/2014/main" id="{0600C524-3A13-1E34-A254-BB17F48D4B4A}"/>
              </a:ext>
            </a:extLst>
          </p:cNvPr>
          <p:cNvPicPr>
            <a:picLocks noChangeAspect="1"/>
          </p:cNvPicPr>
          <p:nvPr/>
        </p:nvPicPr>
        <p:blipFill rotWithShape="1">
          <a:blip r:embed="rId5">
            <a:extLst>
              <a:ext uri="{28A0092B-C50C-407E-A947-70E740481C1C}">
                <a14:useLocalDpi xmlns:a14="http://schemas.microsoft.com/office/drawing/2010/main" val="0"/>
              </a:ext>
            </a:extLst>
          </a:blip>
          <a:srcRect l="1" t="18644" r="-445" b="1"/>
          <a:stretch/>
        </p:blipFill>
        <p:spPr>
          <a:xfrm>
            <a:off x="8825852" y="306729"/>
            <a:ext cx="3017927" cy="1380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1" name="Straight Connector 50">
            <a:extLst>
              <a:ext uri="{FF2B5EF4-FFF2-40B4-BE49-F238E27FC236}">
                <a16:creationId xmlns:a16="http://schemas.microsoft.com/office/drawing/2014/main" id="{3A3ECDF6-09B2-F4C2-2E13-D142AD859492}"/>
              </a:ext>
            </a:extLst>
          </p:cNvPr>
          <p:cNvCxnSpPr>
            <a:stCxn id="13" idx="0"/>
            <a:endCxn id="5" idx="2"/>
          </p:cNvCxnSpPr>
          <p:nvPr/>
        </p:nvCxnSpPr>
        <p:spPr>
          <a:xfrm flipH="1" flipV="1">
            <a:off x="10334816" y="1686817"/>
            <a:ext cx="815491" cy="37423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41415CD-394B-748C-DCB0-747D17CC5F90}"/>
              </a:ext>
            </a:extLst>
          </p:cNvPr>
          <p:cNvSpPr/>
          <p:nvPr/>
        </p:nvSpPr>
        <p:spPr bwMode="auto">
          <a:xfrm>
            <a:off x="1715638" y="1761256"/>
            <a:ext cx="3190544" cy="319553"/>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300" b="1" noProof="0">
                <a:solidFill>
                  <a:srgbClr val="000000"/>
                </a:solidFill>
                <a:latin typeface="Inter SemiBold" panose="02000503000000020004" pitchFamily="2" charset="0"/>
                <a:ea typeface="Inter SemiBold" panose="02000503000000020004" pitchFamily="2" charset="0"/>
                <a:cs typeface="Arial" panose="020B0604020202020204" pitchFamily="34" charset="0"/>
              </a:rPr>
              <a:t>Parque Industrial </a:t>
            </a:r>
            <a:r>
              <a:rPr lang="es-ES_tradnl" sz="1300" b="1" noProof="0" err="1">
                <a:solidFill>
                  <a:srgbClr val="000000"/>
                </a:solidFill>
                <a:latin typeface="Inter SemiBold" panose="02000503000000020004" pitchFamily="2" charset="0"/>
                <a:ea typeface="Inter SemiBold" panose="02000503000000020004" pitchFamily="2" charset="0"/>
                <a:cs typeface="Arial" panose="020B0604020202020204" pitchFamily="34" charset="0"/>
              </a:rPr>
              <a:t>Troutdale</a:t>
            </a:r>
            <a:r>
              <a:rPr lang="es-ES_tradnl" sz="1300" b="1" noProof="0">
                <a:solidFill>
                  <a:srgbClr val="000000"/>
                </a:solidFill>
                <a:latin typeface="Inter SemiBold" panose="02000503000000020004" pitchFamily="2" charset="0"/>
                <a:ea typeface="Inter SemiBold" panose="02000503000000020004" pitchFamily="2" charset="0"/>
                <a:cs typeface="Arial" panose="020B0604020202020204" pitchFamily="34" charset="0"/>
              </a:rPr>
              <a:t> Reynolds</a:t>
            </a:r>
            <a:endParaRPr lang="es-ES_tradnl" sz="1300" b="1" noProof="0">
              <a:solidFill>
                <a:srgbClr val="000000"/>
              </a:solidFill>
              <a:latin typeface="Inter SemiBold" panose="02000503000000020004" pitchFamily="2" charset="0"/>
              <a:ea typeface="Inter SemiBold" panose="02000503000000020004" pitchFamily="2" charset="0"/>
            </a:endParaRPr>
          </a:p>
        </p:txBody>
      </p:sp>
      <p:sp>
        <p:nvSpPr>
          <p:cNvPr id="36" name="Rectangle 35">
            <a:extLst>
              <a:ext uri="{FF2B5EF4-FFF2-40B4-BE49-F238E27FC236}">
                <a16:creationId xmlns:a16="http://schemas.microsoft.com/office/drawing/2014/main" id="{9C9FB444-073D-0594-C1FB-A787A5C54A74}"/>
              </a:ext>
            </a:extLst>
          </p:cNvPr>
          <p:cNvSpPr/>
          <p:nvPr/>
        </p:nvSpPr>
        <p:spPr bwMode="auto">
          <a:xfrm>
            <a:off x="1041693" y="2262449"/>
            <a:ext cx="3325998" cy="374190"/>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300" b="1" noProof="0">
                <a:solidFill>
                  <a:srgbClr val="000000"/>
                </a:solidFill>
                <a:latin typeface="Arial" panose="020B0604020202020204" pitchFamily="34" charset="0"/>
                <a:cs typeface="Arial" panose="020B0604020202020204" pitchFamily="34" charset="0"/>
              </a:rPr>
              <a:t>Aeropuerto Internacional de Portland</a:t>
            </a:r>
          </a:p>
        </p:txBody>
      </p:sp>
      <p:sp>
        <p:nvSpPr>
          <p:cNvPr id="37" name="Rectangle 36">
            <a:extLst>
              <a:ext uri="{FF2B5EF4-FFF2-40B4-BE49-F238E27FC236}">
                <a16:creationId xmlns:a16="http://schemas.microsoft.com/office/drawing/2014/main" id="{8BBA1C9A-0AE8-AF69-57C6-C6DF61E828D6}"/>
              </a:ext>
            </a:extLst>
          </p:cNvPr>
          <p:cNvSpPr/>
          <p:nvPr/>
        </p:nvSpPr>
        <p:spPr bwMode="auto">
          <a:xfrm>
            <a:off x="1361696" y="3055817"/>
            <a:ext cx="1928866" cy="329405"/>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Isla West Hayden</a:t>
            </a:r>
            <a:endParaRPr lang="es-ES_tradnl" sz="918" b="1" noProof="0">
              <a:solidFill>
                <a:srgbClr val="000000"/>
              </a:solidFill>
              <a:latin typeface="Helvetica" pitchFamily="34" charset="0"/>
            </a:endParaRPr>
          </a:p>
        </p:txBody>
      </p:sp>
      <p:sp>
        <p:nvSpPr>
          <p:cNvPr id="38" name="Rectangle 37">
            <a:extLst>
              <a:ext uri="{FF2B5EF4-FFF2-40B4-BE49-F238E27FC236}">
                <a16:creationId xmlns:a16="http://schemas.microsoft.com/office/drawing/2014/main" id="{6A2973CE-A1A8-5E52-743A-3F1ABE5C5219}"/>
              </a:ext>
            </a:extLst>
          </p:cNvPr>
          <p:cNvSpPr/>
          <p:nvPr/>
        </p:nvSpPr>
        <p:spPr bwMode="auto">
          <a:xfrm>
            <a:off x="1584469" y="3908565"/>
            <a:ext cx="1141357" cy="28533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Terminal 6</a:t>
            </a:r>
          </a:p>
          <a:p>
            <a:pPr algn="ctr">
              <a:defRPr/>
            </a:pPr>
            <a:endParaRPr lang="es-ES_tradnl" sz="918" b="1" noProof="0">
              <a:solidFill>
                <a:srgbClr val="000000"/>
              </a:solidFill>
              <a:latin typeface="Helvetica" pitchFamily="34" charset="0"/>
            </a:endParaRPr>
          </a:p>
        </p:txBody>
      </p:sp>
      <p:sp>
        <p:nvSpPr>
          <p:cNvPr id="39" name="Rectangle 38">
            <a:extLst>
              <a:ext uri="{FF2B5EF4-FFF2-40B4-BE49-F238E27FC236}">
                <a16:creationId xmlns:a16="http://schemas.microsoft.com/office/drawing/2014/main" id="{D015681F-5750-C966-8195-23773B504703}"/>
              </a:ext>
            </a:extLst>
          </p:cNvPr>
          <p:cNvSpPr/>
          <p:nvPr/>
        </p:nvSpPr>
        <p:spPr bwMode="auto">
          <a:xfrm>
            <a:off x="4405568" y="4189590"/>
            <a:ext cx="2567618" cy="319748"/>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Distrito Industrial </a:t>
            </a:r>
            <a:r>
              <a:rPr lang="es-ES_tradnl" sz="1415" b="1" noProof="0" err="1">
                <a:solidFill>
                  <a:srgbClr val="000000"/>
                </a:solidFill>
                <a:latin typeface="Arial" panose="020B0604020202020204" pitchFamily="34" charset="0"/>
                <a:cs typeface="Arial" panose="020B0604020202020204" pitchFamily="34" charset="0"/>
              </a:rPr>
              <a:t>Rivergate</a:t>
            </a:r>
            <a:endParaRPr lang="es-ES_tradnl" sz="1415" b="1" noProof="0">
              <a:solidFill>
                <a:srgbClr val="000000"/>
              </a:solidFill>
              <a:latin typeface="Helvetica" pitchFamily="34" charset="0"/>
            </a:endParaRPr>
          </a:p>
        </p:txBody>
      </p:sp>
      <p:sp>
        <p:nvSpPr>
          <p:cNvPr id="40" name="Rectangle 39">
            <a:extLst>
              <a:ext uri="{FF2B5EF4-FFF2-40B4-BE49-F238E27FC236}">
                <a16:creationId xmlns:a16="http://schemas.microsoft.com/office/drawing/2014/main" id="{FC8816BB-AAFD-C93F-B288-D588B19115AD}"/>
              </a:ext>
            </a:extLst>
          </p:cNvPr>
          <p:cNvSpPr/>
          <p:nvPr/>
        </p:nvSpPr>
        <p:spPr bwMode="auto">
          <a:xfrm>
            <a:off x="5694994" y="1420522"/>
            <a:ext cx="2314912" cy="319553"/>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Aeropuerto de </a:t>
            </a:r>
            <a:r>
              <a:rPr lang="es-ES_tradnl" sz="1415" b="1" noProof="0" err="1">
                <a:solidFill>
                  <a:srgbClr val="000000"/>
                </a:solidFill>
                <a:latin typeface="Arial" panose="020B0604020202020204" pitchFamily="34" charset="0"/>
                <a:cs typeface="Arial" panose="020B0604020202020204" pitchFamily="34" charset="0"/>
              </a:rPr>
              <a:t>Troutdale</a:t>
            </a:r>
            <a:endParaRPr lang="es-ES_tradnl" sz="1415" b="1" noProof="0">
              <a:solidFill>
                <a:srgbClr val="000000"/>
              </a:solidFill>
              <a:latin typeface="Helvetica" pitchFamily="34" charset="0"/>
            </a:endParaRPr>
          </a:p>
        </p:txBody>
      </p:sp>
      <p:sp>
        <p:nvSpPr>
          <p:cNvPr id="41" name="Rectangle 40">
            <a:extLst>
              <a:ext uri="{FF2B5EF4-FFF2-40B4-BE49-F238E27FC236}">
                <a16:creationId xmlns:a16="http://schemas.microsoft.com/office/drawing/2014/main" id="{515E9A44-33A6-1358-E791-E93088FADD07}"/>
              </a:ext>
            </a:extLst>
          </p:cNvPr>
          <p:cNvSpPr/>
          <p:nvPr/>
        </p:nvSpPr>
        <p:spPr bwMode="auto">
          <a:xfrm>
            <a:off x="5902187" y="1925972"/>
            <a:ext cx="3317488" cy="34973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Parque Empresarial Gresham Vista</a:t>
            </a:r>
            <a:endParaRPr lang="es-ES_tradnl" sz="1415" b="1" noProof="0">
              <a:solidFill>
                <a:srgbClr val="000000"/>
              </a:solidFill>
              <a:latin typeface="Helvetica" pitchFamily="34" charset="0"/>
            </a:endParaRPr>
          </a:p>
        </p:txBody>
      </p:sp>
      <p:sp>
        <p:nvSpPr>
          <p:cNvPr id="42" name="Rectangle 41">
            <a:extLst>
              <a:ext uri="{FF2B5EF4-FFF2-40B4-BE49-F238E27FC236}">
                <a16:creationId xmlns:a16="http://schemas.microsoft.com/office/drawing/2014/main" id="{D062A15B-DF2C-323D-1369-0F67F4DA833F}"/>
              </a:ext>
            </a:extLst>
          </p:cNvPr>
          <p:cNvSpPr/>
          <p:nvPr/>
        </p:nvSpPr>
        <p:spPr bwMode="auto">
          <a:xfrm>
            <a:off x="6010848" y="2540617"/>
            <a:ext cx="3070096" cy="319604"/>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Centro Internacional de Portland</a:t>
            </a:r>
            <a:endParaRPr lang="es-ES_tradnl" sz="1415" b="1" noProof="0">
              <a:solidFill>
                <a:srgbClr val="000000"/>
              </a:solidFill>
              <a:latin typeface="Helvetica" pitchFamily="34" charset="0"/>
            </a:endParaRPr>
          </a:p>
        </p:txBody>
      </p:sp>
      <p:sp>
        <p:nvSpPr>
          <p:cNvPr id="43" name="Rectangle 42">
            <a:extLst>
              <a:ext uri="{FF2B5EF4-FFF2-40B4-BE49-F238E27FC236}">
                <a16:creationId xmlns:a16="http://schemas.microsoft.com/office/drawing/2014/main" id="{659FC2EE-E276-6599-5223-2C64A871AFB7}"/>
              </a:ext>
            </a:extLst>
          </p:cNvPr>
          <p:cNvSpPr/>
          <p:nvPr/>
        </p:nvSpPr>
        <p:spPr bwMode="auto">
          <a:xfrm>
            <a:off x="10534203" y="2614325"/>
            <a:ext cx="1267027" cy="523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Aeropuerto de Hillsboro</a:t>
            </a:r>
            <a:endParaRPr lang="es-ES_tradnl" sz="1415" b="1" noProof="0">
              <a:solidFill>
                <a:srgbClr val="000000"/>
              </a:solidFill>
              <a:latin typeface="Helvetica" pitchFamily="34" charset="0"/>
            </a:endParaRPr>
          </a:p>
        </p:txBody>
      </p:sp>
      <p:sp>
        <p:nvSpPr>
          <p:cNvPr id="44" name="Rectangle 43">
            <a:extLst>
              <a:ext uri="{FF2B5EF4-FFF2-40B4-BE49-F238E27FC236}">
                <a16:creationId xmlns:a16="http://schemas.microsoft.com/office/drawing/2014/main" id="{DD7E7741-96B4-3324-4656-B87D1C458CD2}"/>
              </a:ext>
            </a:extLst>
          </p:cNvPr>
          <p:cNvSpPr/>
          <p:nvPr/>
        </p:nvSpPr>
        <p:spPr bwMode="auto">
          <a:xfrm>
            <a:off x="10943182" y="4598565"/>
            <a:ext cx="1099898" cy="28533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Terminal 4</a:t>
            </a:r>
          </a:p>
          <a:p>
            <a:pPr algn="ctr">
              <a:defRPr/>
            </a:pPr>
            <a:endParaRPr lang="es-ES_tradnl" sz="1415" b="1" noProof="0">
              <a:solidFill>
                <a:srgbClr val="000000"/>
              </a:solidFill>
              <a:latin typeface="Helvetica" pitchFamily="34" charset="0"/>
            </a:endParaRPr>
          </a:p>
        </p:txBody>
      </p:sp>
      <p:sp>
        <p:nvSpPr>
          <p:cNvPr id="45" name="Rectangle 44">
            <a:extLst>
              <a:ext uri="{FF2B5EF4-FFF2-40B4-BE49-F238E27FC236}">
                <a16:creationId xmlns:a16="http://schemas.microsoft.com/office/drawing/2014/main" id="{2A2C035D-4EAB-50C2-FA13-540F85308C91}"/>
              </a:ext>
            </a:extLst>
          </p:cNvPr>
          <p:cNvSpPr/>
          <p:nvPr/>
        </p:nvSpPr>
        <p:spPr bwMode="auto">
          <a:xfrm>
            <a:off x="8009906" y="3044367"/>
            <a:ext cx="1227745" cy="340368"/>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Isla </a:t>
            </a:r>
            <a:r>
              <a:rPr lang="es-ES_tradnl" sz="1415" b="1" noProof="0" err="1">
                <a:solidFill>
                  <a:srgbClr val="000000"/>
                </a:solidFill>
                <a:latin typeface="Arial" panose="020B0604020202020204" pitchFamily="34" charset="0"/>
                <a:cs typeface="Arial" panose="020B0604020202020204" pitchFamily="34" charset="0"/>
              </a:rPr>
              <a:t>Swan</a:t>
            </a:r>
            <a:endParaRPr lang="es-ES_tradnl" sz="1415" b="1" noProof="0">
              <a:solidFill>
                <a:srgbClr val="000000"/>
              </a:solidFill>
              <a:latin typeface="Arial" panose="020B0604020202020204" pitchFamily="34" charset="0"/>
              <a:cs typeface="Arial" panose="020B0604020202020204" pitchFamily="34" charset="0"/>
            </a:endParaRPr>
          </a:p>
          <a:p>
            <a:pPr algn="ctr">
              <a:defRPr/>
            </a:pPr>
            <a:endParaRPr lang="es-ES_tradnl" sz="1415" b="1" noProof="0">
              <a:solidFill>
                <a:srgbClr val="000000"/>
              </a:solidFill>
              <a:latin typeface="Helvetica" pitchFamily="34" charset="0"/>
            </a:endParaRPr>
          </a:p>
        </p:txBody>
      </p:sp>
      <p:sp>
        <p:nvSpPr>
          <p:cNvPr id="46" name="Rectangle 45">
            <a:extLst>
              <a:ext uri="{FF2B5EF4-FFF2-40B4-BE49-F238E27FC236}">
                <a16:creationId xmlns:a16="http://schemas.microsoft.com/office/drawing/2014/main" id="{370D41D1-3B82-1726-26C6-1449795B0472}"/>
              </a:ext>
            </a:extLst>
          </p:cNvPr>
          <p:cNvSpPr/>
          <p:nvPr/>
        </p:nvSpPr>
        <p:spPr bwMode="auto">
          <a:xfrm>
            <a:off x="4004217" y="6081524"/>
            <a:ext cx="1099898" cy="28533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Terminal 5</a:t>
            </a:r>
          </a:p>
          <a:p>
            <a:pPr algn="ctr">
              <a:defRPr/>
            </a:pPr>
            <a:endParaRPr lang="es-ES_tradnl" sz="1415" b="1" noProof="0">
              <a:solidFill>
                <a:srgbClr val="000000"/>
              </a:solidFill>
              <a:latin typeface="Helvetica" pitchFamily="34" charset="0"/>
            </a:endParaRPr>
          </a:p>
        </p:txBody>
      </p:sp>
      <p:sp>
        <p:nvSpPr>
          <p:cNvPr id="47" name="Rectangle 46">
            <a:extLst>
              <a:ext uri="{FF2B5EF4-FFF2-40B4-BE49-F238E27FC236}">
                <a16:creationId xmlns:a16="http://schemas.microsoft.com/office/drawing/2014/main" id="{7958E726-2F74-4F36-21FE-1BEE3DE0FAA9}"/>
              </a:ext>
            </a:extLst>
          </p:cNvPr>
          <p:cNvSpPr/>
          <p:nvPr/>
        </p:nvSpPr>
        <p:spPr bwMode="auto">
          <a:xfrm>
            <a:off x="9167392" y="2363559"/>
            <a:ext cx="1099898" cy="285339"/>
          </a:xfrm>
          <a:prstGeom prst="rect">
            <a:avLst/>
          </a:prstGeom>
          <a:solidFill>
            <a:srgbClr val="196CB2">
              <a:alpha val="67000"/>
            </a:srgbClr>
          </a:solidFill>
          <a:ln w="9525" cap="flat" cmpd="sng" algn="ctr">
            <a:noFill/>
            <a:prstDash val="solid"/>
            <a:round/>
            <a:headEnd type="none" w="med" len="med"/>
            <a:tailEnd type="none" w="med" len="med"/>
          </a:ln>
          <a:effectLst>
            <a:outerShdw blurRad="50800" dist="50800" dir="5400000" algn="ctr" rotWithShape="0">
              <a:schemeClr val="tx1">
                <a:alpha val="25000"/>
              </a:schemeClr>
            </a:outerShdw>
          </a:effectLst>
        </p:spPr>
        <p:txBody>
          <a:bodyPr lIns="91457" tIns="45729" rIns="91457" bIns="45729"/>
          <a:lstStyle/>
          <a:p>
            <a:pPr algn="ctr">
              <a:defRPr/>
            </a:pPr>
            <a:r>
              <a:rPr lang="es-ES_tradnl" sz="1415" b="1" noProof="0">
                <a:solidFill>
                  <a:srgbClr val="000000"/>
                </a:solidFill>
                <a:latin typeface="Arial" panose="020B0604020202020204" pitchFamily="34" charset="0"/>
                <a:cs typeface="Arial" panose="020B0604020202020204" pitchFamily="34" charset="0"/>
              </a:rPr>
              <a:t>Terminal 2</a:t>
            </a:r>
          </a:p>
          <a:p>
            <a:pPr algn="ctr">
              <a:defRPr/>
            </a:pPr>
            <a:endParaRPr lang="es-ES_tradnl" sz="1415" b="1" noProof="0">
              <a:solidFill>
                <a:srgbClr val="000000"/>
              </a:solidFill>
              <a:latin typeface="Helvetica" pitchFamily="34" charset="0"/>
            </a:endParaRPr>
          </a:p>
        </p:txBody>
      </p:sp>
    </p:spTree>
    <p:extLst>
      <p:ext uri="{BB962C8B-B14F-4D97-AF65-F5344CB8AC3E}">
        <p14:creationId xmlns:p14="http://schemas.microsoft.com/office/powerpoint/2010/main" val="405698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6EE693-8E7C-60B9-AFD3-FFAF0B2201F3}"/>
              </a:ext>
            </a:extLst>
          </p:cNvPr>
          <p:cNvPicPr>
            <a:picLocks noChangeAspect="1"/>
          </p:cNvPicPr>
          <p:nvPr/>
        </p:nvPicPr>
        <p:blipFill rotWithShape="1">
          <a:blip r:embed="rId3"/>
          <a:srcRect t="39130"/>
          <a:stretch/>
        </p:blipFill>
        <p:spPr>
          <a:xfrm>
            <a:off x="20" y="-920306"/>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2" name="Picture Placeholder 6" descr="A group of people at an event&#10;&#10;AI-generated content may be incorrect.">
            <a:extLst>
              <a:ext uri="{FF2B5EF4-FFF2-40B4-BE49-F238E27FC236}">
                <a16:creationId xmlns:a16="http://schemas.microsoft.com/office/drawing/2014/main" id="{65AF71A7-1FE2-739A-9707-049D80749952}"/>
              </a:ext>
            </a:extLst>
          </p:cNvPr>
          <p:cNvPicPr>
            <a:picLocks noChangeAspect="1"/>
          </p:cNvPicPr>
          <p:nvPr/>
        </p:nvPicPr>
        <p:blipFill>
          <a:blip r:embed="rId4"/>
          <a:srcRect l="16457" t="-6447" r="23059" b="15233"/>
          <a:stretch/>
        </p:blipFill>
        <p:spPr>
          <a:xfrm>
            <a:off x="-12491" y="-1101294"/>
            <a:ext cx="4012991" cy="4029286"/>
          </a:xfrm>
          <a:prstGeom prst="rect">
            <a:avLst/>
          </a:prstGeom>
          <a:ln w="28575">
            <a:solidFill>
              <a:schemeClr val="bg1"/>
            </a:solidFill>
          </a:ln>
        </p:spPr>
      </p:pic>
      <p:sp>
        <p:nvSpPr>
          <p:cNvPr id="5" name="Rectangle 3">
            <a:extLst>
              <a:ext uri="{FF2B5EF4-FFF2-40B4-BE49-F238E27FC236}">
                <a16:creationId xmlns:a16="http://schemas.microsoft.com/office/drawing/2014/main" id="{FBA4D54E-7813-2D1C-4759-E6B49DDAA129}"/>
              </a:ext>
            </a:extLst>
          </p:cNvPr>
          <p:cNvSpPr txBox="1">
            <a:spLocks noChangeArrowheads="1"/>
          </p:cNvSpPr>
          <p:nvPr/>
        </p:nvSpPr>
        <p:spPr>
          <a:xfrm>
            <a:off x="6524605" y="3247054"/>
            <a:ext cx="5558921" cy="3207048"/>
          </a:xfrm>
          <a:prstGeom prst="rect">
            <a:avLst/>
          </a:prstGeom>
        </p:spPr>
        <p:txBody>
          <a:bodyPr vert="horz" lIns="91440" tIns="45720" rIns="91440" bIns="45720" rtlCol="0" anchor="ctr">
            <a:noAutofit/>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600"/>
              </a:spcAft>
              <a:buFont typeface="Wingdings" panose="05000000000000000000" pitchFamily="2" charset="2"/>
              <a:buChar char="§"/>
            </a:pPr>
            <a:r>
              <a:rPr lang="es-ES_tradnl" sz="2000">
                <a:solidFill>
                  <a:srgbClr val="000000"/>
                </a:solidFill>
                <a:latin typeface="Inter"/>
              </a:rPr>
              <a:t>Aeropuerto de aviación general</a:t>
            </a:r>
          </a:p>
          <a:p>
            <a:pPr>
              <a:lnSpc>
                <a:spcPct val="120000"/>
              </a:lnSpc>
              <a:spcBef>
                <a:spcPts val="0"/>
              </a:spcBef>
              <a:spcAft>
                <a:spcPts val="600"/>
              </a:spcAft>
              <a:buFont typeface="Wingdings" panose="05000000000000000000" pitchFamily="2" charset="2"/>
              <a:buChar char="§"/>
            </a:pPr>
            <a:r>
              <a:rPr lang="es-ES_tradnl" sz="2000">
                <a:solidFill>
                  <a:srgbClr val="000000"/>
                </a:solidFill>
                <a:latin typeface="Inter"/>
              </a:rPr>
              <a:t>Segundo aeropuerto más transitado de Oregón, con 180 000 operaciones en 2023</a:t>
            </a:r>
          </a:p>
          <a:p>
            <a:pPr>
              <a:lnSpc>
                <a:spcPct val="120000"/>
              </a:lnSpc>
              <a:spcBef>
                <a:spcPts val="0"/>
              </a:spcBef>
              <a:spcAft>
                <a:spcPts val="600"/>
              </a:spcAft>
              <a:buFont typeface="Wingdings" panose="05000000000000000000" pitchFamily="2" charset="2"/>
              <a:buChar char="§"/>
            </a:pPr>
            <a:r>
              <a:rPr lang="es-ES_tradnl" sz="2000">
                <a:solidFill>
                  <a:srgbClr val="000000"/>
                </a:solidFill>
                <a:latin typeface="Inter"/>
              </a:rPr>
              <a:t>Aproximadamente 965 acres</a:t>
            </a:r>
          </a:p>
          <a:p>
            <a:pPr>
              <a:lnSpc>
                <a:spcPct val="120000"/>
              </a:lnSpc>
              <a:spcBef>
                <a:spcPts val="0"/>
              </a:spcBef>
              <a:spcAft>
                <a:spcPts val="600"/>
              </a:spcAft>
              <a:buFont typeface="Wingdings" panose="05000000000000000000" pitchFamily="2" charset="2"/>
              <a:buChar char="§"/>
            </a:pPr>
            <a:r>
              <a:rPr lang="es-ES_tradnl" sz="2000">
                <a:solidFill>
                  <a:srgbClr val="000000"/>
                </a:solidFill>
                <a:latin typeface="Inter"/>
              </a:rPr>
              <a:t>Más de 350 aviones con base en el aeropuerto; más de 40 aviones ejecutivos con base en el aeropuerto</a:t>
            </a:r>
          </a:p>
          <a:p>
            <a:pPr>
              <a:lnSpc>
                <a:spcPct val="120000"/>
              </a:lnSpc>
              <a:spcBef>
                <a:spcPts val="0"/>
              </a:spcBef>
              <a:spcAft>
                <a:spcPts val="600"/>
              </a:spcAft>
              <a:buFont typeface="Wingdings" panose="05000000000000000000" pitchFamily="2" charset="2"/>
              <a:buChar char="§"/>
            </a:pPr>
            <a:r>
              <a:rPr lang="es-ES_tradnl" sz="2000">
                <a:solidFill>
                  <a:srgbClr val="000000"/>
                </a:solidFill>
                <a:latin typeface="Inter"/>
              </a:rPr>
              <a:t>Aproximadamente 20 empresas en el aeropuerto</a:t>
            </a:r>
            <a:endParaRPr lang="es-ES_tradnl" sz="2000">
              <a:solidFill>
                <a:srgbClr val="000000"/>
              </a:solidFill>
            </a:endParaRPr>
          </a:p>
        </p:txBody>
      </p:sp>
      <p:sp>
        <p:nvSpPr>
          <p:cNvPr id="3" name="Oval 2">
            <a:extLst>
              <a:ext uri="{FF2B5EF4-FFF2-40B4-BE49-F238E27FC236}">
                <a16:creationId xmlns:a16="http://schemas.microsoft.com/office/drawing/2014/main" id="{8F250F16-B522-61EE-BB89-D302BF3CBCEA}"/>
              </a:ext>
            </a:extLst>
          </p:cNvPr>
          <p:cNvSpPr/>
          <p:nvPr/>
        </p:nvSpPr>
        <p:spPr>
          <a:xfrm>
            <a:off x="-1646587" y="2336802"/>
            <a:ext cx="9121444" cy="9069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3">
            <a:extLst>
              <a:ext uri="{FF2B5EF4-FFF2-40B4-BE49-F238E27FC236}">
                <a16:creationId xmlns:a16="http://schemas.microsoft.com/office/drawing/2014/main" id="{34FF420F-DE6C-407A-4980-052A384AE41F}"/>
              </a:ext>
            </a:extLst>
          </p:cNvPr>
          <p:cNvSpPr>
            <a:spLocks noGrp="1" noChangeArrowheads="1"/>
          </p:cNvSpPr>
          <p:nvPr>
            <p:ph type="body" idx="1"/>
          </p:nvPr>
        </p:nvSpPr>
        <p:spPr>
          <a:xfrm>
            <a:off x="3015733" y="2995276"/>
            <a:ext cx="3501182" cy="3710603"/>
          </a:xfrm>
        </p:spPr>
        <p:txBody>
          <a:bodyPr vert="horz" lIns="91440" tIns="45720" rIns="91440" bIns="45720" rtlCol="0" anchor="ctr">
            <a:noAutofit/>
          </a:bodyPr>
          <a:lstStyle/>
          <a:p>
            <a:pPr>
              <a:lnSpc>
                <a:spcPct val="120000"/>
              </a:lnSpc>
              <a:spcBef>
                <a:spcPts val="0"/>
              </a:spcBef>
              <a:spcAft>
                <a:spcPts val="600"/>
              </a:spcAft>
              <a:buFont typeface="Wingdings" panose="05000000000000000000" pitchFamily="2" charset="2"/>
              <a:buChar char="§"/>
            </a:pPr>
            <a:r>
              <a:rPr lang="en-US" altLang="en-US" sz="2000">
                <a:latin typeface="Inter"/>
                <a:ea typeface="Inter" panose="02000503000000020004" pitchFamily="2" charset="0"/>
              </a:rPr>
              <a:t>General aviation airport</a:t>
            </a:r>
          </a:p>
          <a:p>
            <a:pPr>
              <a:lnSpc>
                <a:spcPct val="120000"/>
              </a:lnSpc>
              <a:spcBef>
                <a:spcPts val="0"/>
              </a:spcBef>
              <a:spcAft>
                <a:spcPts val="600"/>
              </a:spcAft>
              <a:buFont typeface="Wingdings" panose="05000000000000000000" pitchFamily="2" charset="2"/>
              <a:buChar char="§"/>
            </a:pPr>
            <a:r>
              <a:rPr lang="en-US" altLang="en-US" sz="2000">
                <a:latin typeface="Inter"/>
                <a:ea typeface="Inter" panose="02000503000000020004" pitchFamily="2" charset="0"/>
              </a:rPr>
              <a:t>2nd busiest airport in OR with 180k operations in 2023</a:t>
            </a:r>
            <a:endParaRPr lang="en-US" altLang="en-US" sz="2000">
              <a:highlight>
                <a:srgbClr val="FFFF00"/>
              </a:highlight>
              <a:latin typeface="Inter"/>
              <a:ea typeface="Inter" panose="02000503000000020004" pitchFamily="2" charset="0"/>
            </a:endParaRPr>
          </a:p>
          <a:p>
            <a:pPr eaLnBrk="1" hangingPunct="1">
              <a:lnSpc>
                <a:spcPct val="120000"/>
              </a:lnSpc>
              <a:spcBef>
                <a:spcPts val="0"/>
              </a:spcBef>
              <a:spcAft>
                <a:spcPts val="600"/>
              </a:spcAft>
              <a:buFont typeface="Wingdings" panose="05000000000000000000" pitchFamily="2" charset="2"/>
              <a:buChar char="§"/>
            </a:pPr>
            <a:r>
              <a:rPr lang="en-US" altLang="en-US" sz="2000">
                <a:latin typeface="Inter"/>
                <a:ea typeface="Inter" panose="02000503000000020004" pitchFamily="2" charset="0"/>
              </a:rPr>
              <a:t>Approximately 965 acres </a:t>
            </a:r>
          </a:p>
          <a:p>
            <a:pPr>
              <a:lnSpc>
                <a:spcPct val="120000"/>
              </a:lnSpc>
              <a:spcBef>
                <a:spcPts val="0"/>
              </a:spcBef>
              <a:spcAft>
                <a:spcPts val="600"/>
              </a:spcAft>
              <a:buFont typeface="Wingdings" panose="05000000000000000000" pitchFamily="2" charset="2"/>
              <a:buChar char="§"/>
            </a:pPr>
            <a:r>
              <a:rPr lang="en-US" altLang="en-US" sz="2000">
                <a:latin typeface="Inter"/>
                <a:ea typeface="Inter" panose="02000503000000020004" pitchFamily="2" charset="0"/>
              </a:rPr>
              <a:t>350+ based aircraft; 40+ based business jets</a:t>
            </a:r>
          </a:p>
          <a:p>
            <a:pPr>
              <a:lnSpc>
                <a:spcPct val="120000"/>
              </a:lnSpc>
              <a:spcBef>
                <a:spcPts val="0"/>
              </a:spcBef>
              <a:spcAft>
                <a:spcPts val="600"/>
              </a:spcAft>
              <a:buFont typeface="Wingdings" panose="05000000000000000000" pitchFamily="2" charset="2"/>
              <a:buChar char="§"/>
            </a:pPr>
            <a:r>
              <a:rPr lang="en-US" altLang="en-US" sz="2000">
                <a:latin typeface="Inter"/>
              </a:rPr>
              <a:t>Approximately 20 on-airport businesses</a:t>
            </a:r>
            <a:endParaRPr lang="en-US" altLang="en-US" sz="2000">
              <a:latin typeface="Inter"/>
              <a:ea typeface="Inter" panose="02000503000000020004" pitchFamily="2" charset="0"/>
            </a:endParaRPr>
          </a:p>
          <a:p>
            <a:pPr marL="0" indent="0">
              <a:lnSpc>
                <a:spcPct val="100000"/>
              </a:lnSpc>
              <a:spcBef>
                <a:spcPts val="0"/>
              </a:spcBef>
              <a:spcAft>
                <a:spcPts val="600"/>
              </a:spcAft>
              <a:buNone/>
            </a:pPr>
            <a:endParaRPr lang="en-US" altLang="en-US" sz="2000">
              <a:latin typeface="Inter" panose="02000503000000020004" pitchFamily="2" charset="0"/>
              <a:ea typeface="Inter" panose="02000503000000020004" pitchFamily="2" charset="0"/>
            </a:endParaRPr>
          </a:p>
        </p:txBody>
      </p:sp>
      <p:sp>
        <p:nvSpPr>
          <p:cNvPr id="9218" name="Rectangle 2">
            <a:extLst>
              <a:ext uri="{FF2B5EF4-FFF2-40B4-BE49-F238E27FC236}">
                <a16:creationId xmlns:a16="http://schemas.microsoft.com/office/drawing/2014/main" id="{87164ADD-9BB1-2394-B94B-33815171C789}"/>
              </a:ext>
            </a:extLst>
          </p:cNvPr>
          <p:cNvSpPr>
            <a:spLocks noGrp="1" noChangeArrowheads="1"/>
          </p:cNvSpPr>
          <p:nvPr>
            <p:ph type="title"/>
          </p:nvPr>
        </p:nvSpPr>
        <p:spPr>
          <a:xfrm>
            <a:off x="272968" y="3243944"/>
            <a:ext cx="2735074" cy="2658355"/>
          </a:xfrm>
        </p:spPr>
        <p:txBody>
          <a:bodyPr anchor="ctr">
            <a:noAutofit/>
          </a:bodyPr>
          <a:lstStyle/>
          <a:p>
            <a:r>
              <a:rPr lang="en-US" altLang="en-US" sz="3200">
                <a:latin typeface="Poppins Medium" panose="00000600000000000000" pitchFamily="2" charset="0"/>
                <a:cs typeface="Poppins Medium" panose="00000600000000000000" pitchFamily="2" charset="0"/>
              </a:rPr>
              <a:t>Hillsboro Airport </a:t>
            </a:r>
            <a:r>
              <a:rPr lang="en-US" altLang="en-US" sz="3200">
                <a:solidFill>
                  <a:srgbClr val="000000"/>
                </a:solidFill>
                <a:latin typeface="Poppins Medium" panose="00000600000000000000" pitchFamily="2" charset="0"/>
                <a:cs typeface="Poppins Medium" panose="00000600000000000000" pitchFamily="2" charset="0"/>
              </a:rPr>
              <a:t>/ </a:t>
            </a:r>
            <a:r>
              <a:rPr lang="es-ES_tradnl" sz="3200">
                <a:solidFill>
                  <a:srgbClr val="000000"/>
                </a:solidFill>
                <a:latin typeface="Poppins Medium" panose="00000600000000000000" pitchFamily="2" charset="0"/>
                <a:cs typeface="Poppins Medium" panose="00000600000000000000" pitchFamily="2" charset="0"/>
              </a:rPr>
              <a:t>Aeropuerto de Hillsboro (HIO)</a:t>
            </a:r>
            <a:endParaRPr lang="en-US" altLang="en-US" sz="3200">
              <a:solidFill>
                <a:srgbClr val="000000"/>
              </a:solidFill>
              <a:latin typeface="Poppins Medium" panose="00000600000000000000" pitchFamily="2" charset="0"/>
              <a:cs typeface="Poppins Medium" panose="00000600000000000000" pitchFamily="2" charset="0"/>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6CE27D8F-CCCA-1358-A2E9-CD56BC4E6EC2}"/>
              </a:ext>
            </a:extLst>
          </p:cNvPr>
          <p:cNvPicPr>
            <a:picLocks noGrp="1" noChangeAspect="1"/>
          </p:cNvPicPr>
          <p:nvPr>
            <p:ph type="pic" idx="1"/>
          </p:nvPr>
        </p:nvPicPr>
        <p:blipFill rotWithShape="1">
          <a:blip r:embed="rId3"/>
          <a:srcRect l="21534" r="27738"/>
          <a:stretch/>
        </p:blipFill>
        <p:spPr>
          <a:xfrm>
            <a:off x="6972300" y="0"/>
            <a:ext cx="5219700" cy="6858000"/>
          </a:xfrm>
        </p:spPr>
      </p:pic>
      <p:sp>
        <p:nvSpPr>
          <p:cNvPr id="11" name="Picture Placeholder 10">
            <a:extLst>
              <a:ext uri="{FF2B5EF4-FFF2-40B4-BE49-F238E27FC236}">
                <a16:creationId xmlns:a16="http://schemas.microsoft.com/office/drawing/2014/main" id="{49AB6385-D75E-456B-576A-9988DCBB8163}"/>
              </a:ext>
            </a:extLst>
          </p:cNvPr>
          <p:cNvSpPr>
            <a:spLocks noGrp="1"/>
          </p:cNvSpPr>
          <p:nvPr>
            <p:ph type="pic" sz="quarter" idx="12"/>
          </p:nvPr>
        </p:nvSpPr>
        <p:spPr>
          <a:xfrm>
            <a:off x="0" y="0"/>
            <a:ext cx="11669486" cy="6932543"/>
          </a:xfrm>
        </p:spPr>
        <p:txBody>
          <a:bodyPr/>
          <a:lstStyle/>
          <a:p>
            <a:pPr indent="0">
              <a:buNone/>
            </a:pPr>
            <a:endParaRPr lang="en-US">
              <a:solidFill>
                <a:srgbClr val="202E61">
                  <a:alpha val="0"/>
                </a:srgbClr>
              </a:solidFill>
            </a:endParaRPr>
          </a:p>
        </p:txBody>
      </p:sp>
      <p:sp>
        <p:nvSpPr>
          <p:cNvPr id="5" name="Slide Number Placeholder 4">
            <a:extLst>
              <a:ext uri="{FF2B5EF4-FFF2-40B4-BE49-F238E27FC236}">
                <a16:creationId xmlns:a16="http://schemas.microsoft.com/office/drawing/2014/main" id="{1F817A83-9DCC-F110-610D-146FECD4917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89DBD-657F-0D4B-86A7-CD9BC0A58798}" type="slidenum">
              <a:rPr kumimoji="0" lang="en-US" sz="1200" b="0" i="0" u="none" strike="noStrike" kern="1200" cap="none" spc="0" normalizeH="0" baseline="0" noProof="0" smtClean="0">
                <a:ln>
                  <a:noFill/>
                </a:ln>
                <a:solidFill>
                  <a:srgbClr val="FEFFFF"/>
                </a:solidFill>
                <a:effectLst/>
                <a:uLnTx/>
                <a:uFillTx/>
                <a:latin typeface="Poppins Medium"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EFFFF"/>
              </a:solidFill>
              <a:effectLst/>
              <a:uLnTx/>
              <a:uFillTx/>
              <a:latin typeface="Poppins Medium" pitchFamily="2" charset="77"/>
              <a:ea typeface="+mn-ea"/>
              <a:cs typeface="+mn-cs"/>
            </a:endParaRPr>
          </a:p>
        </p:txBody>
      </p:sp>
      <p:sp>
        <p:nvSpPr>
          <p:cNvPr id="3" name="Title 2">
            <a:extLst>
              <a:ext uri="{FF2B5EF4-FFF2-40B4-BE49-F238E27FC236}">
                <a16:creationId xmlns:a16="http://schemas.microsoft.com/office/drawing/2014/main" id="{3F5C0B25-98DA-CDEC-D288-26B7A0282ED7}"/>
              </a:ext>
            </a:extLst>
          </p:cNvPr>
          <p:cNvSpPr>
            <a:spLocks noGrp="1"/>
          </p:cNvSpPr>
          <p:nvPr>
            <p:ph type="ctrTitle"/>
          </p:nvPr>
        </p:nvSpPr>
        <p:spPr>
          <a:xfrm>
            <a:off x="404040" y="362857"/>
            <a:ext cx="8206559" cy="1763290"/>
          </a:xfrm>
        </p:spPr>
        <p:txBody>
          <a:bodyPr/>
          <a:lstStyle/>
          <a:p>
            <a:r>
              <a:rPr lang="en-US" sz="3600"/>
              <a:t>Hillsboro is unique among General Aviation airports </a:t>
            </a:r>
            <a:r>
              <a:rPr lang="en-US" sz="3600">
                <a:solidFill>
                  <a:srgbClr val="000000"/>
                </a:solidFill>
              </a:rPr>
              <a:t>/ </a:t>
            </a:r>
            <a:r>
              <a:rPr lang="es-ES_tradnl" sz="3600">
                <a:solidFill>
                  <a:srgbClr val="000000"/>
                </a:solidFill>
              </a:rPr>
              <a:t>Hillsboro es único entre los aeropuertos de aviación general</a:t>
            </a:r>
            <a:endParaRPr lang="en-US" sz="3600">
              <a:solidFill>
                <a:srgbClr val="000000"/>
              </a:solidFill>
            </a:endParaRPr>
          </a:p>
        </p:txBody>
      </p:sp>
      <p:sp>
        <p:nvSpPr>
          <p:cNvPr id="4" name="Text Placeholder 3">
            <a:extLst>
              <a:ext uri="{FF2B5EF4-FFF2-40B4-BE49-F238E27FC236}">
                <a16:creationId xmlns:a16="http://schemas.microsoft.com/office/drawing/2014/main" id="{6DCE5094-8E06-983F-554F-14C05F84AB07}"/>
              </a:ext>
            </a:extLst>
          </p:cNvPr>
          <p:cNvSpPr>
            <a:spLocks noGrp="1"/>
          </p:cNvSpPr>
          <p:nvPr>
            <p:ph type="body" sz="quarter" idx="13"/>
          </p:nvPr>
        </p:nvSpPr>
        <p:spPr>
          <a:xfrm>
            <a:off x="522514" y="2623359"/>
            <a:ext cx="7397804" cy="3235779"/>
          </a:xfrm>
        </p:spPr>
        <p:txBody>
          <a:bodyPr vert="horz" lIns="91440" tIns="45720" rIns="91440" bIns="45720" rtlCol="0" anchor="t">
            <a:noAutofit/>
          </a:bodyPr>
          <a:lstStyle/>
          <a:p>
            <a:pPr marL="200660" indent="-200660"/>
            <a:r>
              <a:rPr lang="en-US">
                <a:solidFill>
                  <a:srgbClr val="006AA8"/>
                </a:solidFill>
              </a:rPr>
              <a:t>Three Fixed Base Operators </a:t>
            </a:r>
            <a:r>
              <a:rPr lang="en-US">
                <a:solidFill>
                  <a:srgbClr val="000000"/>
                </a:solidFill>
              </a:rPr>
              <a:t>/ </a:t>
            </a:r>
            <a:r>
              <a:rPr lang="es-ES_tradnl">
                <a:solidFill>
                  <a:srgbClr val="000000"/>
                </a:solidFill>
              </a:rPr>
              <a:t>Tres operadores de base fija</a:t>
            </a:r>
            <a:br>
              <a:rPr lang="en-US"/>
            </a:br>
            <a:r>
              <a:rPr lang="en-US" sz="1400" b="1" spc="100">
                <a:solidFill>
                  <a:schemeClr val="accent6"/>
                </a:solidFill>
              </a:rPr>
              <a:t>AERO AIR | GLOBAL AVIATION | HILLSBORO AVIATION</a:t>
            </a:r>
            <a:endParaRPr lang="en-US"/>
          </a:p>
          <a:p>
            <a:pPr marL="200660" indent="-200660"/>
            <a:r>
              <a:rPr lang="en-US">
                <a:solidFill>
                  <a:srgbClr val="006AA8"/>
                </a:solidFill>
              </a:rPr>
              <a:t>Local Corporate Flight Departments </a:t>
            </a:r>
            <a:r>
              <a:rPr lang="en-US"/>
              <a:t>/</a:t>
            </a:r>
            <a:r>
              <a:rPr lang="es-ES_tradnl"/>
              <a:t> Departamentos de vuelo corporativos locales</a:t>
            </a:r>
            <a:br>
              <a:rPr lang="en-US"/>
            </a:br>
            <a:r>
              <a:rPr lang="en-US" sz="1400" b="1" spc="100">
                <a:solidFill>
                  <a:schemeClr val="accent6"/>
                </a:solidFill>
              </a:rPr>
              <a:t>NIKE | COLUMBIA SPORTSWEAR | OCHOCO</a:t>
            </a:r>
            <a:endParaRPr lang="en-US"/>
          </a:p>
          <a:p>
            <a:pPr marL="200660" indent="-200660"/>
            <a:r>
              <a:rPr lang="en-US">
                <a:solidFill>
                  <a:srgbClr val="006AA8"/>
                </a:solidFill>
                <a:latin typeface="Inter"/>
              </a:rPr>
              <a:t>Flight Training </a:t>
            </a:r>
            <a:r>
              <a:rPr lang="en-US">
                <a:solidFill>
                  <a:srgbClr val="000000"/>
                </a:solidFill>
                <a:latin typeface="Inter"/>
              </a:rPr>
              <a:t>/ </a:t>
            </a:r>
            <a:r>
              <a:rPr lang="es-ES_tradnl">
                <a:solidFill>
                  <a:srgbClr val="000000"/>
                </a:solidFill>
                <a:latin typeface="Inter"/>
              </a:rPr>
              <a:t>Capacitación</a:t>
            </a:r>
            <a:r>
              <a:rPr lang="en-US">
                <a:solidFill>
                  <a:srgbClr val="000000"/>
                </a:solidFill>
                <a:latin typeface="Inter"/>
              </a:rPr>
              <a:t> de </a:t>
            </a:r>
            <a:r>
              <a:rPr lang="en-US" err="1">
                <a:solidFill>
                  <a:srgbClr val="000000"/>
                </a:solidFill>
                <a:latin typeface="Inter"/>
              </a:rPr>
              <a:t>vuelo</a:t>
            </a:r>
            <a:br>
              <a:rPr lang="en-US"/>
            </a:br>
            <a:r>
              <a:rPr lang="en-US" sz="1400" b="1" spc="100">
                <a:solidFill>
                  <a:schemeClr val="accent6"/>
                </a:solidFill>
                <a:latin typeface="Inter"/>
              </a:rPr>
              <a:t>HILLSBORO AERO ACADEMY | NW WINGS AVIATION</a:t>
            </a:r>
            <a:endParaRPr lang="en-US"/>
          </a:p>
          <a:p>
            <a:pPr marL="200660" indent="-200660"/>
            <a:r>
              <a:rPr lang="en-US">
                <a:solidFill>
                  <a:srgbClr val="006AA8"/>
                </a:solidFill>
                <a:latin typeface="Inter"/>
              </a:rPr>
              <a:t>Customs &amp; Border Protection (coming soon) </a:t>
            </a:r>
            <a:r>
              <a:rPr lang="en-US">
                <a:solidFill>
                  <a:srgbClr val="000000"/>
                </a:solidFill>
                <a:latin typeface="Inter"/>
              </a:rPr>
              <a:t>/ </a:t>
            </a:r>
            <a:r>
              <a:rPr lang="es-ES_tradnl">
                <a:solidFill>
                  <a:srgbClr val="000000"/>
                </a:solidFill>
                <a:latin typeface="Inter"/>
              </a:rPr>
              <a:t>Aduanas y Protección de Fronteras (próximamente)</a:t>
            </a:r>
            <a:endParaRPr lang="es-ES_tradnl">
              <a:solidFill>
                <a:srgbClr val="000000"/>
              </a:solidFill>
            </a:endParaRPr>
          </a:p>
        </p:txBody>
      </p:sp>
    </p:spTree>
    <p:extLst>
      <p:ext uri="{BB962C8B-B14F-4D97-AF65-F5344CB8AC3E}">
        <p14:creationId xmlns:p14="http://schemas.microsoft.com/office/powerpoint/2010/main" val="28644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AB428B-5B6E-27DF-16BF-B23982ABDF5E}"/>
              </a:ext>
            </a:extLst>
          </p:cNvPr>
          <p:cNvSpPr>
            <a:spLocks noGrp="1"/>
          </p:cNvSpPr>
          <p:nvPr>
            <p:ph type="ctrTitle"/>
          </p:nvPr>
        </p:nvSpPr>
        <p:spPr>
          <a:xfrm>
            <a:off x="451026" y="1636858"/>
            <a:ext cx="11044287" cy="869863"/>
          </a:xfrm>
        </p:spPr>
        <p:txBody>
          <a:bodyPr/>
          <a:lstStyle/>
          <a:p>
            <a:r>
              <a:rPr lang="en-US" sz="4400"/>
              <a:t>Business Report </a:t>
            </a:r>
            <a:r>
              <a:rPr lang="en-US" sz="4400">
                <a:solidFill>
                  <a:srgbClr val="000000"/>
                </a:solidFill>
              </a:rPr>
              <a:t>/ </a:t>
            </a:r>
            <a:r>
              <a:rPr lang="es-ES_tradnl" sz="4400">
                <a:solidFill>
                  <a:srgbClr val="000000"/>
                </a:solidFill>
              </a:rPr>
              <a:t>Informe Comercial</a:t>
            </a:r>
            <a:endParaRPr lang="en-US" sz="4400">
              <a:solidFill>
                <a:srgbClr val="000000"/>
              </a:solidFill>
            </a:endParaRPr>
          </a:p>
        </p:txBody>
      </p:sp>
      <p:sp>
        <p:nvSpPr>
          <p:cNvPr id="4" name="Slide Number Placeholder 3">
            <a:extLst>
              <a:ext uri="{FF2B5EF4-FFF2-40B4-BE49-F238E27FC236}">
                <a16:creationId xmlns:a16="http://schemas.microsoft.com/office/drawing/2014/main" id="{342DB935-CBF9-D7A9-C6CB-743B1358909E}"/>
              </a:ext>
            </a:extLst>
          </p:cNvPr>
          <p:cNvSpPr>
            <a:spLocks noGrp="1"/>
          </p:cNvSpPr>
          <p:nvPr>
            <p:ph type="sldNum" sz="quarter" idx="11"/>
          </p:nvPr>
        </p:nvSpPr>
        <p:spPr/>
        <p:txBody>
          <a:bodyPr/>
          <a:lstStyle/>
          <a:p>
            <a:fld id="{99F89DBD-657F-0D4B-86A7-CD9BC0A58798}" type="slidenum">
              <a:rPr lang="en-US" smtClean="0"/>
              <a:pPr/>
              <a:t>19</a:t>
            </a:fld>
            <a:endParaRPr lang="en-US"/>
          </a:p>
        </p:txBody>
      </p:sp>
      <p:sp>
        <p:nvSpPr>
          <p:cNvPr id="11" name="Text Placeholder 10">
            <a:extLst>
              <a:ext uri="{FF2B5EF4-FFF2-40B4-BE49-F238E27FC236}">
                <a16:creationId xmlns:a16="http://schemas.microsoft.com/office/drawing/2014/main" id="{B020385F-3D32-BE94-CAFD-2C145D4D6D03}"/>
              </a:ext>
            </a:extLst>
          </p:cNvPr>
          <p:cNvSpPr>
            <a:spLocks noGrp="1"/>
          </p:cNvSpPr>
          <p:nvPr>
            <p:ph type="body" sz="quarter" idx="13"/>
          </p:nvPr>
        </p:nvSpPr>
        <p:spPr>
          <a:xfrm>
            <a:off x="451026" y="2738354"/>
            <a:ext cx="5644974" cy="1814263"/>
          </a:xfrm>
        </p:spPr>
        <p:txBody>
          <a:bodyPr/>
          <a:lstStyle/>
          <a:p>
            <a:pPr marL="342900" indent="-342900">
              <a:buFont typeface="Arial" panose="020B0604020202020204" pitchFamily="34" charset="0"/>
              <a:buChar char="•"/>
            </a:pPr>
            <a:r>
              <a:rPr lang="en-US" sz="2000"/>
              <a:t>Taxiway K Construction</a:t>
            </a:r>
          </a:p>
          <a:p>
            <a:pPr marL="342900" indent="-342900">
              <a:buFont typeface="Arial" panose="020B0604020202020204" pitchFamily="34" charset="0"/>
              <a:buChar char="•"/>
            </a:pPr>
            <a:r>
              <a:rPr lang="en-US" sz="2000"/>
              <a:t>New Air Traffic Control Tower Proposed</a:t>
            </a:r>
          </a:p>
          <a:p>
            <a:pPr marL="342900" indent="-342900">
              <a:buFont typeface="Arial" panose="020B0604020202020204" pitchFamily="34" charset="0"/>
              <a:buChar char="•"/>
            </a:pPr>
            <a:r>
              <a:rPr lang="en-US" sz="2000"/>
              <a:t>New Hangar Development</a:t>
            </a:r>
          </a:p>
          <a:p>
            <a:pPr marL="342900" indent="-342900">
              <a:buFont typeface="Arial" panose="020B0604020202020204" pitchFamily="34" charset="0"/>
              <a:buChar char="•"/>
            </a:pPr>
            <a:r>
              <a:rPr lang="en-US" sz="2000"/>
              <a:t>Taxiway and Ramp Maintenance and Reconstruction</a:t>
            </a:r>
          </a:p>
          <a:p>
            <a:pPr marL="342900" indent="-342900">
              <a:buFont typeface="Arial" panose="020B0604020202020204" pitchFamily="34" charset="0"/>
              <a:buChar char="•"/>
            </a:pPr>
            <a:r>
              <a:rPr lang="en-US" sz="2000"/>
              <a:t>2025 Oregon International Air Show</a:t>
            </a:r>
          </a:p>
          <a:p>
            <a:pPr marL="342900" indent="-342900">
              <a:buFont typeface="Arial" panose="020B0604020202020204" pitchFamily="34" charset="0"/>
              <a:buChar char="•"/>
            </a:pPr>
            <a:r>
              <a:rPr lang="en-US" sz="2000"/>
              <a:t>PDX 2045 Master Plan Update</a:t>
            </a:r>
          </a:p>
          <a:p>
            <a:pPr marL="342900" indent="-342900">
              <a:buFont typeface="Arial" panose="020B0604020202020204" pitchFamily="34" charset="0"/>
              <a:buChar char="•"/>
            </a:pPr>
            <a:endParaRPr lang="en-US" sz="2000"/>
          </a:p>
        </p:txBody>
      </p:sp>
      <p:sp>
        <p:nvSpPr>
          <p:cNvPr id="2" name="Text Placeholder 10">
            <a:extLst>
              <a:ext uri="{FF2B5EF4-FFF2-40B4-BE49-F238E27FC236}">
                <a16:creationId xmlns:a16="http://schemas.microsoft.com/office/drawing/2014/main" id="{32252756-0D8B-4FA9-E5AD-DD92CF10A2D4}"/>
              </a:ext>
            </a:extLst>
          </p:cNvPr>
          <p:cNvSpPr txBox="1">
            <a:spLocks/>
          </p:cNvSpPr>
          <p:nvPr/>
        </p:nvSpPr>
        <p:spPr>
          <a:xfrm>
            <a:off x="6096000" y="2617272"/>
            <a:ext cx="5644974" cy="18142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SzPct val="90000"/>
              <a:buFont typeface="Arial" panose="020B0604020202020204" pitchFamily="34" charset="0"/>
              <a:buNone/>
              <a:defRPr sz="2400" b="1" i="0" kern="1200">
                <a:solidFill>
                  <a:schemeClr val="tx1"/>
                </a:solidFill>
                <a:latin typeface="Inter" panose="02000503000000020004" pitchFamily="2" charset="0"/>
                <a:ea typeface="Inter" panose="02000503000000020004" pitchFamily="2" charset="0"/>
                <a:cs typeface="+mn-cs"/>
              </a:defRPr>
            </a:lvl1pPr>
            <a:lvl2pPr marL="0" indent="0" algn="l" defTabSz="914400" rtl="0" eaLnBrk="1" latinLnBrk="0" hangingPunct="1">
              <a:lnSpc>
                <a:spcPct val="90000"/>
              </a:lnSpc>
              <a:spcBef>
                <a:spcPts val="1200"/>
              </a:spcBef>
              <a:buFont typeface="Inter" panose="02000503000000020004" pitchFamily="2" charset="0"/>
              <a:buNone/>
              <a:defRPr sz="20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s-ES_tradnl" sz="2000">
                <a:solidFill>
                  <a:srgbClr val="000000"/>
                </a:solidFill>
              </a:rPr>
              <a:t>Construcción de la pista de rodaje K</a:t>
            </a:r>
          </a:p>
          <a:p>
            <a:pPr marL="342900" indent="-342900">
              <a:buFont typeface="Arial" panose="020B0604020202020204" pitchFamily="34" charset="0"/>
              <a:buChar char="•"/>
            </a:pPr>
            <a:r>
              <a:rPr lang="es-ES_tradnl" sz="2000">
                <a:solidFill>
                  <a:srgbClr val="000000"/>
                </a:solidFill>
              </a:rPr>
              <a:t>Propuesta de nueva torre de control del tráfico aéreo</a:t>
            </a:r>
          </a:p>
          <a:p>
            <a:pPr marL="342900" indent="-342900">
              <a:buFont typeface="Arial" panose="020B0604020202020204" pitchFamily="34" charset="0"/>
              <a:buChar char="•"/>
            </a:pPr>
            <a:r>
              <a:rPr lang="es-ES_tradnl" sz="2000">
                <a:solidFill>
                  <a:srgbClr val="000000"/>
                </a:solidFill>
              </a:rPr>
              <a:t>Desarrollo de un nuevo hangar</a:t>
            </a:r>
          </a:p>
          <a:p>
            <a:pPr marL="342900" indent="-342900">
              <a:buFont typeface="Arial" panose="020B0604020202020204" pitchFamily="34" charset="0"/>
              <a:buChar char="•"/>
            </a:pPr>
            <a:r>
              <a:rPr lang="es-ES_tradnl" sz="2000">
                <a:solidFill>
                  <a:srgbClr val="000000"/>
                </a:solidFill>
              </a:rPr>
              <a:t>Mantenimiento y reconstrucción de pistas de rodaje y rampas</a:t>
            </a:r>
          </a:p>
          <a:p>
            <a:pPr marL="342900" indent="-342900">
              <a:buFont typeface="Arial" panose="020B0604020202020204" pitchFamily="34" charset="0"/>
              <a:buChar char="•"/>
            </a:pPr>
            <a:r>
              <a:rPr lang="es-ES_tradnl" sz="2000">
                <a:solidFill>
                  <a:srgbClr val="000000"/>
                </a:solidFill>
              </a:rPr>
              <a:t>Salón Aeronáutico Internacional de Oregón 2025</a:t>
            </a:r>
          </a:p>
          <a:p>
            <a:pPr marL="342900" indent="-342900">
              <a:buFont typeface="Arial" panose="020B0604020202020204" pitchFamily="34" charset="0"/>
              <a:buChar char="•"/>
            </a:pPr>
            <a:r>
              <a:rPr lang="es-ES_tradnl" sz="2000">
                <a:solidFill>
                  <a:srgbClr val="000000"/>
                </a:solidFill>
              </a:rPr>
              <a:t>Actualización del Plan Maestro PDX 2045</a:t>
            </a:r>
          </a:p>
        </p:txBody>
      </p:sp>
    </p:spTree>
    <p:extLst>
      <p:ext uri="{BB962C8B-B14F-4D97-AF65-F5344CB8AC3E}">
        <p14:creationId xmlns:p14="http://schemas.microsoft.com/office/powerpoint/2010/main" val="23356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B7C9F-D37D-C0A7-065A-3713CF0E9249}"/>
              </a:ext>
            </a:extLst>
          </p:cNvPr>
          <p:cNvSpPr>
            <a:spLocks noGrp="1"/>
          </p:cNvSpPr>
          <p:nvPr>
            <p:ph type="sldNum" sz="quarter" idx="11"/>
          </p:nvPr>
        </p:nvSpPr>
        <p:spPr/>
        <p:txBody>
          <a:bodyPr/>
          <a:lstStyle/>
          <a:p>
            <a:fld id="{99F89DBD-657F-0D4B-86A7-CD9BC0A58798}" type="slidenum">
              <a:rPr lang="en-US" smtClean="0"/>
              <a:pPr/>
              <a:t>2</a:t>
            </a:fld>
            <a:endParaRPr lang="en-US"/>
          </a:p>
        </p:txBody>
      </p:sp>
      <p:sp>
        <p:nvSpPr>
          <p:cNvPr id="3" name="Text Placeholder 2">
            <a:extLst>
              <a:ext uri="{FF2B5EF4-FFF2-40B4-BE49-F238E27FC236}">
                <a16:creationId xmlns:a16="http://schemas.microsoft.com/office/drawing/2014/main" id="{562E671B-E3B3-4649-E44D-B489DB730013}"/>
              </a:ext>
            </a:extLst>
          </p:cNvPr>
          <p:cNvSpPr>
            <a:spLocks noGrp="1"/>
          </p:cNvSpPr>
          <p:nvPr>
            <p:ph type="body" sz="quarter" idx="12"/>
          </p:nvPr>
        </p:nvSpPr>
        <p:spPr>
          <a:xfrm>
            <a:off x="404041" y="273112"/>
            <a:ext cx="11383919" cy="721283"/>
          </a:xfrm>
        </p:spPr>
        <p:txBody>
          <a:bodyPr vert="horz" lIns="91440" tIns="45720" rIns="91440" bIns="45720" rtlCol="0" anchor="t">
            <a:noAutofit/>
          </a:bodyPr>
          <a:lstStyle/>
          <a:p>
            <a:r>
              <a:rPr lang="en-US" sz="3600">
                <a:latin typeface="Poppins Medium"/>
                <a:cs typeface="Poppins Medium"/>
              </a:rPr>
              <a:t>Meeting format overview </a:t>
            </a:r>
            <a:r>
              <a:rPr lang="en-US" sz="3600">
                <a:solidFill>
                  <a:srgbClr val="000000"/>
                </a:solidFill>
                <a:latin typeface="Poppins Medium"/>
                <a:cs typeface="Poppins Medium"/>
              </a:rPr>
              <a:t>/ </a:t>
            </a:r>
            <a:r>
              <a:rPr lang="es-ES_tradnl" sz="3600">
                <a:solidFill>
                  <a:srgbClr val="000000"/>
                </a:solidFill>
                <a:latin typeface="Poppins Medium"/>
                <a:cs typeface="Poppins Medium"/>
              </a:rPr>
              <a:t>Descripción General del Formato de la Reunión</a:t>
            </a:r>
            <a:endParaRPr lang="es-ES_tradnl" sz="3600">
              <a:solidFill>
                <a:srgbClr val="000000"/>
              </a:solidFill>
            </a:endParaRPr>
          </a:p>
          <a:p>
            <a:endParaRPr lang="en-US" sz="3600"/>
          </a:p>
        </p:txBody>
      </p:sp>
      <p:graphicFrame>
        <p:nvGraphicFramePr>
          <p:cNvPr id="8" name="Google Shape;546;p2">
            <a:extLst>
              <a:ext uri="{FF2B5EF4-FFF2-40B4-BE49-F238E27FC236}">
                <a16:creationId xmlns:a16="http://schemas.microsoft.com/office/drawing/2014/main" id="{C1C8CB61-E256-9061-94C2-4F87E4B5F330}"/>
              </a:ext>
            </a:extLst>
          </p:cNvPr>
          <p:cNvGraphicFramePr/>
          <p:nvPr>
            <p:extLst>
              <p:ext uri="{D42A27DB-BD31-4B8C-83A1-F6EECF244321}">
                <p14:modId xmlns:p14="http://schemas.microsoft.com/office/powerpoint/2010/main" val="1076582285"/>
              </p:ext>
            </p:extLst>
          </p:nvPr>
        </p:nvGraphicFramePr>
        <p:xfrm>
          <a:off x="404041" y="1356975"/>
          <a:ext cx="11383920" cy="4901062"/>
        </p:xfrm>
        <a:graphic>
          <a:graphicData uri="http://schemas.openxmlformats.org/drawingml/2006/table">
            <a:tbl>
              <a:tblPr firstRow="1" bandRow="1">
                <a:noFill/>
              </a:tblPr>
              <a:tblGrid>
                <a:gridCol w="4342771">
                  <a:extLst>
                    <a:ext uri="{9D8B030D-6E8A-4147-A177-3AD203B41FA5}">
                      <a16:colId xmlns:a16="http://schemas.microsoft.com/office/drawing/2014/main" val="20000"/>
                    </a:ext>
                  </a:extLst>
                </a:gridCol>
                <a:gridCol w="7041149">
                  <a:extLst>
                    <a:ext uri="{9D8B030D-6E8A-4147-A177-3AD203B41FA5}">
                      <a16:colId xmlns:a16="http://schemas.microsoft.com/office/drawing/2014/main" val="20001"/>
                    </a:ext>
                  </a:extLst>
                </a:gridCol>
              </a:tblGrid>
              <a:tr h="359288">
                <a:tc>
                  <a:txBody>
                    <a:bodyPr/>
                    <a:lstStyle/>
                    <a:p>
                      <a:pPr marL="0" marR="0" lvl="0" indent="0" algn="l" rtl="0">
                        <a:spcBef>
                          <a:spcPts val="0"/>
                        </a:spcBef>
                        <a:spcAft>
                          <a:spcPts val="0"/>
                        </a:spcAft>
                        <a:buNone/>
                      </a:pPr>
                      <a:r>
                        <a:rPr lang="en-US" sz="2000" b="1" u="none" strike="noStrike" cap="none">
                          <a:solidFill>
                            <a:schemeClr val="bg1"/>
                          </a:solidFill>
                          <a:latin typeface="Inter" panose="02000503000000020004" pitchFamily="2" charset="0"/>
                          <a:ea typeface="Inter" panose="02000503000000020004" pitchFamily="2" charset="0"/>
                          <a:cs typeface="Calibri"/>
                          <a:sym typeface="Calibri"/>
                        </a:rPr>
                        <a:t>Zoom Overview</a:t>
                      </a:r>
                      <a:endParaRPr sz="2000">
                        <a:solidFill>
                          <a:schemeClr val="bg1"/>
                        </a:solidFill>
                        <a:latin typeface="Inter" panose="02000503000000020004" pitchFamily="2" charset="0"/>
                        <a:ea typeface="Inter" panose="02000503000000020004" pitchFamily="2" charset="0"/>
                      </a:endParaRPr>
                    </a:p>
                  </a:txBody>
                  <a:tcPr marL="91450" marR="91450" marT="45725" marB="45725" anchor="ctr">
                    <a:solidFill>
                      <a:srgbClr val="202E61"/>
                    </a:solidFill>
                  </a:tcPr>
                </a:tc>
                <a:tc>
                  <a:txBody>
                    <a:bodyPr/>
                    <a:lstStyle/>
                    <a:p>
                      <a:pPr marL="0" marR="0" lvl="0" indent="0" algn="l" rtl="0">
                        <a:spcBef>
                          <a:spcPts val="0"/>
                        </a:spcBef>
                        <a:spcAft>
                          <a:spcPts val="0"/>
                        </a:spcAft>
                        <a:buNone/>
                      </a:pPr>
                      <a:r>
                        <a:rPr lang="en-US" sz="2000" b="1" u="none" strike="noStrike" cap="none" err="1">
                          <a:solidFill>
                            <a:schemeClr val="bg1"/>
                          </a:solidFill>
                          <a:latin typeface="Inter" panose="02000503000000020004" pitchFamily="2" charset="0"/>
                          <a:ea typeface="Inter" panose="02000503000000020004" pitchFamily="2" charset="0"/>
                          <a:cs typeface="Calibri"/>
                          <a:sym typeface="Calibri"/>
                        </a:rPr>
                        <a:t>Descripción</a:t>
                      </a:r>
                      <a:r>
                        <a:rPr lang="en-US" sz="2000" b="1" u="none" strike="noStrike" cap="none">
                          <a:solidFill>
                            <a:schemeClr val="bg1"/>
                          </a:solidFill>
                          <a:latin typeface="Inter" panose="02000503000000020004" pitchFamily="2" charset="0"/>
                          <a:ea typeface="Inter" panose="02000503000000020004" pitchFamily="2" charset="0"/>
                          <a:cs typeface="Calibri"/>
                          <a:sym typeface="Calibri"/>
                        </a:rPr>
                        <a:t> General de Zoom</a:t>
                      </a:r>
                    </a:p>
                  </a:txBody>
                  <a:tcPr marL="91450" marR="91450" marT="45725" marB="45725" anchor="ctr">
                    <a:solidFill>
                      <a:srgbClr val="202E61"/>
                    </a:solidFill>
                  </a:tcPr>
                </a:tc>
                <a:extLst>
                  <a:ext uri="{0D108BD9-81ED-4DB2-BD59-A6C34878D82A}">
                    <a16:rowId xmlns:a16="http://schemas.microsoft.com/office/drawing/2014/main" val="10000"/>
                  </a:ext>
                </a:extLst>
              </a:tr>
              <a:tr h="4504812">
                <a:tc>
                  <a:txBody>
                    <a:bodyPr/>
                    <a:lstStyle/>
                    <a:p>
                      <a:pPr marL="0" marR="0" lvl="0" indent="0" algn="l" rtl="0">
                        <a:spcBef>
                          <a:spcPts val="0"/>
                        </a:spcBef>
                        <a:spcAft>
                          <a:spcPts val="0"/>
                        </a:spcAft>
                        <a:buClr>
                          <a:schemeClr val="dk1"/>
                        </a:buClr>
                        <a:buSzPts val="1800"/>
                        <a:buFont typeface="Arial"/>
                        <a:buNone/>
                      </a:pPr>
                      <a:r>
                        <a:rPr lang="en-US" sz="1600" b="1" i="0" u="none" strike="noStrike" cap="none">
                          <a:solidFill>
                            <a:schemeClr val="dk1"/>
                          </a:solidFill>
                          <a:latin typeface="Inter" panose="02000503000000020004" pitchFamily="2" charset="0"/>
                          <a:ea typeface="Inter" panose="02000503000000020004" pitchFamily="2" charset="0"/>
                          <a:cs typeface="Calibri"/>
                          <a:sym typeface="Calibri"/>
                        </a:rPr>
                        <a:t>Recording</a:t>
                      </a: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 Meeting is being recorded.</a:t>
                      </a:r>
                      <a:endParaRPr sz="1600">
                        <a:latin typeface="Inter" panose="02000503000000020004" pitchFamily="2" charset="0"/>
                        <a:ea typeface="Inter" panose="02000503000000020004" pitchFamily="2" charset="0"/>
                      </a:endParaRPr>
                    </a:p>
                    <a:p>
                      <a:pPr marL="0" marR="0" lvl="0" indent="0" algn="l" rtl="0">
                        <a:spcBef>
                          <a:spcPts val="0"/>
                        </a:spcBef>
                        <a:spcAft>
                          <a:spcPts val="0"/>
                        </a:spcAft>
                        <a:buClr>
                          <a:schemeClr val="dk1"/>
                        </a:buClr>
                        <a:buSzPts val="1800"/>
                        <a:buFont typeface="Arial"/>
                        <a:buNone/>
                      </a:pPr>
                      <a:endParaRPr sz="1600" b="0" i="0" u="none" strike="noStrike" cap="none">
                        <a:solidFill>
                          <a:schemeClr val="dk1"/>
                        </a:solidFill>
                        <a:latin typeface="Inter" panose="02000503000000020004" pitchFamily="2" charset="0"/>
                        <a:ea typeface="Inter" panose="02000503000000020004" pitchFamily="2" charset="0"/>
                        <a:cs typeface="Calibri"/>
                        <a:sym typeface="Calibri"/>
                      </a:endParaRPr>
                    </a:p>
                    <a:p>
                      <a:pPr marL="0" marR="0" lvl="0" indent="0" algn="l" rtl="0">
                        <a:spcBef>
                          <a:spcPts val="0"/>
                        </a:spcBef>
                        <a:spcAft>
                          <a:spcPts val="0"/>
                        </a:spcAft>
                        <a:buClr>
                          <a:schemeClr val="dk1"/>
                        </a:buClr>
                        <a:buSzPts val="1800"/>
                        <a:buFont typeface="Arial"/>
                        <a:buNone/>
                      </a:pPr>
                      <a:r>
                        <a:rPr lang="en-US" sz="1600" b="1" i="0" u="none" strike="noStrike" cap="none">
                          <a:solidFill>
                            <a:schemeClr val="dk1"/>
                          </a:solidFill>
                          <a:latin typeface="Inter" panose="02000503000000020004" pitchFamily="2" charset="0"/>
                          <a:ea typeface="Inter" panose="02000503000000020004" pitchFamily="2" charset="0"/>
                          <a:cs typeface="Calibri"/>
                          <a:sym typeface="Calibri"/>
                        </a:rPr>
                        <a:t>Mute: </a:t>
                      </a: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Please mute yourself when not speaking.</a:t>
                      </a:r>
                    </a:p>
                    <a:p>
                      <a:pPr marL="0" marR="0" lvl="0" indent="0" algn="l" rtl="0">
                        <a:spcBef>
                          <a:spcPts val="0"/>
                        </a:spcBef>
                        <a:spcAft>
                          <a:spcPts val="0"/>
                        </a:spcAft>
                        <a:buClr>
                          <a:schemeClr val="dk1"/>
                        </a:buClr>
                        <a:buSzPts val="1800"/>
                        <a:buFont typeface="Arial"/>
                        <a:buNone/>
                      </a:pPr>
                      <a:endParaRPr lang="en-US" sz="1600" b="0" i="0" u="none" strike="noStrike" cap="none">
                        <a:solidFill>
                          <a:schemeClr val="dk1"/>
                        </a:solidFill>
                        <a:latin typeface="Inter" panose="02000503000000020004" pitchFamily="2" charset="0"/>
                        <a:ea typeface="Inter" panose="02000503000000020004" pitchFamily="2" charset="0"/>
                        <a:cs typeface="Calibri"/>
                        <a:sym typeface="Calibri"/>
                      </a:endParaRPr>
                    </a:p>
                    <a:p>
                      <a:pPr marL="0" marR="0" lvl="0" indent="0" algn="l" rtl="0">
                        <a:spcBef>
                          <a:spcPts val="0"/>
                        </a:spcBef>
                        <a:spcAft>
                          <a:spcPts val="0"/>
                        </a:spcAft>
                        <a:buClr>
                          <a:schemeClr val="dk1"/>
                        </a:buClr>
                        <a:buSzPts val="1800"/>
                        <a:buFont typeface="Arial"/>
                        <a:buNone/>
                      </a:pPr>
                      <a:r>
                        <a:rPr lang="en-US" sz="1600" b="1" i="0" u="none" strike="noStrike" cap="none">
                          <a:solidFill>
                            <a:schemeClr val="dk1"/>
                          </a:solidFill>
                          <a:latin typeface="Inter" panose="02000503000000020004" pitchFamily="2" charset="0"/>
                          <a:ea typeface="Inter" panose="02000503000000020004" pitchFamily="2" charset="0"/>
                          <a:cs typeface="Calibri"/>
                          <a:sym typeface="Calibri"/>
                        </a:rPr>
                        <a:t>Closed Captioning via </a:t>
                      </a: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Zoom control panel.</a:t>
                      </a:r>
                      <a:endParaRPr lang="en-US" sz="1600">
                        <a:latin typeface="Inter" panose="02000503000000020004" pitchFamily="2" charset="0"/>
                        <a:ea typeface="Inter" panose="02000503000000020004" pitchFamily="2" charset="0"/>
                      </a:endParaRPr>
                    </a:p>
                    <a:p>
                      <a:pPr marL="0" marR="0" lvl="0" indent="0" algn="l" rtl="0">
                        <a:spcBef>
                          <a:spcPts val="0"/>
                        </a:spcBef>
                        <a:spcAft>
                          <a:spcPts val="0"/>
                        </a:spcAft>
                        <a:buClr>
                          <a:schemeClr val="dk1"/>
                        </a:buClr>
                        <a:buSzPts val="1800"/>
                        <a:buFont typeface="Arial"/>
                        <a:buNone/>
                      </a:pPr>
                      <a:endParaRPr lang="en-US" sz="1600" b="0" i="0" u="none" strike="noStrike" cap="none">
                        <a:solidFill>
                          <a:schemeClr val="dk1"/>
                        </a:solidFill>
                        <a:latin typeface="Inter" panose="02000503000000020004" pitchFamily="2" charset="0"/>
                        <a:ea typeface="Inter" panose="02000503000000020004" pitchFamily="2" charset="0"/>
                        <a:cs typeface="Calibri"/>
                        <a:sym typeface="Calibri"/>
                      </a:endParaRPr>
                    </a:p>
                    <a:p>
                      <a:pPr marL="0" marR="0" lvl="0" indent="0" algn="l" rtl="0">
                        <a:spcBef>
                          <a:spcPts val="0"/>
                        </a:spcBef>
                        <a:spcAft>
                          <a:spcPts val="0"/>
                        </a:spcAft>
                        <a:buClr>
                          <a:schemeClr val="dk1"/>
                        </a:buClr>
                        <a:buSzPts val="1800"/>
                        <a:buFont typeface="Arial"/>
                        <a:buNone/>
                      </a:pPr>
                      <a:r>
                        <a:rPr lang="en-US" sz="1600" b="1" i="0" u="none" strike="noStrike" cap="none">
                          <a:solidFill>
                            <a:schemeClr val="dk1"/>
                          </a:solidFill>
                          <a:latin typeface="Inter" panose="02000503000000020004" pitchFamily="2" charset="0"/>
                          <a:ea typeface="Inter" panose="02000503000000020004" pitchFamily="2" charset="0"/>
                          <a:cs typeface="Calibri"/>
                          <a:sym typeface="Calibri"/>
                        </a:rPr>
                        <a:t>Spanish Interpretation Available: </a:t>
                      </a: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Click the globe icon and select “Spanish.”</a:t>
                      </a:r>
                      <a:endParaRPr sz="1600">
                        <a:latin typeface="Inter" panose="02000503000000020004" pitchFamily="2" charset="0"/>
                        <a:ea typeface="Inter" panose="02000503000000020004" pitchFamily="2" charset="0"/>
                      </a:endParaRPr>
                    </a:p>
                    <a:p>
                      <a:pPr marL="0" marR="0" lvl="0" indent="0" algn="l" rtl="0">
                        <a:spcBef>
                          <a:spcPts val="0"/>
                        </a:spcBef>
                        <a:spcAft>
                          <a:spcPts val="0"/>
                        </a:spcAft>
                        <a:buClr>
                          <a:schemeClr val="dk1"/>
                        </a:buClr>
                        <a:buSzPts val="1800"/>
                        <a:buFont typeface="Arial"/>
                        <a:buNone/>
                      </a:pPr>
                      <a:endParaRPr sz="1600" b="0" i="0" u="none" strike="noStrike" cap="none">
                        <a:solidFill>
                          <a:schemeClr val="dk1"/>
                        </a:solidFill>
                        <a:latin typeface="Inter" panose="02000503000000020004" pitchFamily="2" charset="0"/>
                        <a:ea typeface="Inter" panose="02000503000000020004" pitchFamily="2" charset="0"/>
                        <a:cs typeface="Calibri"/>
                        <a:sym typeface="Calibri"/>
                      </a:endParaRPr>
                    </a:p>
                    <a:p>
                      <a:pPr marL="0" marR="0" lvl="0" indent="0" algn="l" rtl="0">
                        <a:spcBef>
                          <a:spcPts val="0"/>
                        </a:spcBef>
                        <a:spcAft>
                          <a:spcPts val="0"/>
                        </a:spcAft>
                        <a:buClr>
                          <a:schemeClr val="dk1"/>
                        </a:buClr>
                        <a:buSzPts val="1800"/>
                        <a:buFont typeface="Arial"/>
                        <a:buNone/>
                      </a:pPr>
                      <a:r>
                        <a:rPr lang="en-US" sz="1600" b="1" i="0" u="none" strike="noStrike" cap="none">
                          <a:solidFill>
                            <a:schemeClr val="dk1"/>
                          </a:solidFill>
                          <a:latin typeface="Inter" panose="02000503000000020004" pitchFamily="2" charset="0"/>
                          <a:ea typeface="Inter" panose="02000503000000020004" pitchFamily="2" charset="0"/>
                          <a:cs typeface="Calibri"/>
                          <a:sym typeface="Calibri"/>
                        </a:rPr>
                        <a:t>Q&amp;A Box </a:t>
                      </a: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(bottom of Zoom screen)</a:t>
                      </a:r>
                      <a:r>
                        <a:rPr lang="en-US" sz="1600" b="1" i="0" u="none" strike="noStrike" cap="none">
                          <a:solidFill>
                            <a:schemeClr val="dk1"/>
                          </a:solidFill>
                          <a:latin typeface="Inter" panose="02000503000000020004" pitchFamily="2" charset="0"/>
                          <a:ea typeface="Inter" panose="02000503000000020004" pitchFamily="2" charset="0"/>
                          <a:cs typeface="Calibri"/>
                          <a:sym typeface="Calibri"/>
                        </a:rPr>
                        <a:t>: </a:t>
                      </a:r>
                    </a:p>
                    <a:p>
                      <a:pPr marL="285750" marR="0" lvl="0" indent="-285750" algn="l" rtl="0">
                        <a:spcBef>
                          <a:spcPts val="0"/>
                        </a:spcBef>
                        <a:spcAft>
                          <a:spcPts val="0"/>
                        </a:spcAft>
                        <a:buClr>
                          <a:schemeClr val="dk1"/>
                        </a:buClr>
                        <a:buSzPts val="1800"/>
                        <a:buFont typeface="Arial" panose="020B0604020202020204" pitchFamily="34" charset="0"/>
                        <a:buChar char="•"/>
                      </a:pP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Submit a question or comment at any time</a:t>
                      </a:r>
                    </a:p>
                    <a:p>
                      <a:pPr marL="285750" marR="0" lvl="0" indent="-285750" algn="l" rtl="0">
                        <a:spcBef>
                          <a:spcPts val="0"/>
                        </a:spcBef>
                        <a:spcAft>
                          <a:spcPts val="0"/>
                        </a:spcAft>
                        <a:buClr>
                          <a:schemeClr val="dk1"/>
                        </a:buClr>
                        <a:buSzPts val="1800"/>
                        <a:buFont typeface="Arial" panose="020B0604020202020204" pitchFamily="34" charset="0"/>
                        <a:buChar char="•"/>
                      </a:pP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“Like” or upvote questions from others</a:t>
                      </a:r>
                    </a:p>
                    <a:p>
                      <a:pPr marL="285750" marR="0" lvl="0" indent="-285750" algn="l" rtl="0">
                        <a:spcBef>
                          <a:spcPts val="0"/>
                        </a:spcBef>
                        <a:spcAft>
                          <a:spcPts val="0"/>
                        </a:spcAft>
                        <a:buClr>
                          <a:schemeClr val="dk1"/>
                        </a:buClr>
                        <a:buSzPts val="1800"/>
                        <a:buFont typeface="Arial" panose="020B0604020202020204" pitchFamily="34" charset="0"/>
                        <a:buChar char="•"/>
                      </a:pP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Questions will be addressed in Q&amp;A.</a:t>
                      </a:r>
                    </a:p>
                    <a:p>
                      <a:pPr marL="285750" marR="0" lvl="0" indent="-285750" algn="l" rtl="0">
                        <a:spcBef>
                          <a:spcPts val="0"/>
                        </a:spcBef>
                        <a:spcAft>
                          <a:spcPts val="0"/>
                        </a:spcAft>
                        <a:buClr>
                          <a:schemeClr val="dk1"/>
                        </a:buClr>
                        <a:buSzPts val="1800"/>
                        <a:buFont typeface="Arial" panose="020B0604020202020204" pitchFamily="34" charset="0"/>
                        <a:buChar char="•"/>
                      </a:pP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Add your name into the box and you will have 3 minutes for </a:t>
                      </a:r>
                      <a:r>
                        <a:rPr lang="en-US" sz="1600" b="1" i="0" u="none" strike="noStrike" cap="none">
                          <a:solidFill>
                            <a:schemeClr val="dk1"/>
                          </a:solidFill>
                          <a:latin typeface="Inter" panose="02000503000000020004" pitchFamily="2" charset="0"/>
                          <a:ea typeface="Inter" panose="02000503000000020004" pitchFamily="2" charset="0"/>
                          <a:cs typeface="Calibri"/>
                          <a:sym typeface="Calibri"/>
                        </a:rPr>
                        <a:t>public comment</a:t>
                      </a: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 or to ask your question verbally</a:t>
                      </a:r>
                    </a:p>
                    <a:p>
                      <a:pPr marL="285750" marR="0" lvl="0" indent="-285750" algn="l" rtl="0">
                        <a:spcBef>
                          <a:spcPts val="0"/>
                        </a:spcBef>
                        <a:spcAft>
                          <a:spcPts val="0"/>
                        </a:spcAft>
                        <a:buClr>
                          <a:schemeClr val="dk1"/>
                        </a:buClr>
                        <a:buSzPts val="1800"/>
                        <a:buFont typeface="Arial" panose="020B0604020202020204" pitchFamily="34" charset="0"/>
                        <a:buChar char="•"/>
                      </a:pPr>
                      <a:r>
                        <a:rPr lang="en-US" sz="1600" b="0" i="0" u="none" strike="noStrike" cap="none">
                          <a:solidFill>
                            <a:schemeClr val="dk1"/>
                          </a:solidFill>
                          <a:latin typeface="Inter" panose="02000503000000020004" pitchFamily="2" charset="0"/>
                          <a:ea typeface="Inter" panose="02000503000000020004" pitchFamily="2" charset="0"/>
                          <a:cs typeface="Calibri"/>
                          <a:sym typeface="Calibri"/>
                        </a:rPr>
                        <a:t>Tech issues? Message staff in the box.</a:t>
                      </a:r>
                    </a:p>
                  </a:txBody>
                  <a:tcPr marL="91450" marR="91450" marT="45725" marB="45725" anchor="ctr">
                    <a:noFill/>
                  </a:tcPr>
                </a:tc>
                <a:tc>
                  <a:txBody>
                    <a:bodyPr/>
                    <a:lstStyle/>
                    <a:p>
                      <a:pPr marL="0" marR="0" lvl="0" indent="0" algn="l" rtl="0">
                        <a:spcBef>
                          <a:spcPts val="0"/>
                        </a:spcBef>
                        <a:spcAft>
                          <a:spcPts val="0"/>
                        </a:spcAft>
                        <a:buClr>
                          <a:schemeClr val="dk1"/>
                        </a:buClr>
                        <a:buSzPts val="1800"/>
                        <a:buFont typeface="Arial"/>
                        <a:buNone/>
                      </a:pPr>
                      <a:r>
                        <a:rPr lang="es-ES_tradnl" sz="1600" b="1" i="0" u="none" strike="noStrike" cap="none" noProof="0">
                          <a:solidFill>
                            <a:schemeClr val="dk1"/>
                          </a:solidFill>
                          <a:latin typeface="Inter" panose="02000503000000020004" pitchFamily="2" charset="0"/>
                          <a:ea typeface="Inter" panose="02000503000000020004" pitchFamily="2" charset="0"/>
                          <a:cs typeface="Calibri"/>
                          <a:sym typeface="Calibri"/>
                        </a:rPr>
                        <a:t>Grabación: </a:t>
                      </a: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La reunión está siendo grabada.</a:t>
                      </a:r>
                    </a:p>
                    <a:p>
                      <a:pPr marL="0" marR="0" lvl="0" indent="0" algn="l" rtl="0">
                        <a:spcBef>
                          <a:spcPts val="0"/>
                        </a:spcBef>
                        <a:spcAft>
                          <a:spcPts val="0"/>
                        </a:spcAft>
                        <a:buClr>
                          <a:schemeClr val="dk1"/>
                        </a:buClr>
                        <a:buSzPts val="1800"/>
                        <a:buFont typeface="Arial"/>
                        <a:buNone/>
                      </a:pPr>
                      <a:endParaRPr lang="es-ES_tradnl" sz="1600" b="1" i="0" u="none" strike="noStrike" cap="none" noProof="0">
                        <a:solidFill>
                          <a:schemeClr val="dk1"/>
                        </a:solidFill>
                        <a:latin typeface="Inter" panose="02000503000000020004" pitchFamily="2" charset="0"/>
                        <a:ea typeface="Inter" panose="02000503000000020004" pitchFamily="2" charset="0"/>
                        <a:cs typeface="Calibri"/>
                        <a:sym typeface="Calibri"/>
                      </a:endParaRPr>
                    </a:p>
                    <a:p>
                      <a:pPr marL="0" marR="0" lvl="0" indent="0" algn="l" rtl="0">
                        <a:spcBef>
                          <a:spcPts val="0"/>
                        </a:spcBef>
                        <a:spcAft>
                          <a:spcPts val="0"/>
                        </a:spcAft>
                        <a:buClr>
                          <a:schemeClr val="dk1"/>
                        </a:buClr>
                        <a:buSzPts val="1800"/>
                        <a:buFont typeface="Arial"/>
                        <a:buNone/>
                      </a:pPr>
                      <a:r>
                        <a:rPr lang="es-ES_tradnl" sz="1600" b="1" i="0" u="none" strike="noStrike" cap="none" noProof="0">
                          <a:solidFill>
                            <a:schemeClr val="dk1"/>
                          </a:solidFill>
                          <a:latin typeface="Inter" panose="02000503000000020004" pitchFamily="2" charset="0"/>
                          <a:ea typeface="Inter" panose="02000503000000020004" pitchFamily="2" charset="0"/>
                          <a:cs typeface="Calibri"/>
                          <a:sym typeface="Calibri"/>
                        </a:rPr>
                        <a:t>Silenciar el micrófono: </a:t>
                      </a: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Por favor, apague el micrófono cuando no esté hablando.</a:t>
                      </a:r>
                    </a:p>
                    <a:p>
                      <a:pPr marL="0" marR="0" lvl="0" indent="0" algn="l" rtl="0">
                        <a:spcBef>
                          <a:spcPts val="0"/>
                        </a:spcBef>
                        <a:spcAft>
                          <a:spcPts val="0"/>
                        </a:spcAft>
                        <a:buClr>
                          <a:schemeClr val="dk1"/>
                        </a:buClr>
                        <a:buSzPts val="1800"/>
                        <a:buFont typeface="Arial"/>
                        <a:buNone/>
                      </a:pPr>
                      <a:endParaRPr lang="es-ES_tradnl" sz="1600" b="1" i="0" u="none" strike="noStrike" cap="none" noProof="0">
                        <a:solidFill>
                          <a:schemeClr val="dk1"/>
                        </a:solidFill>
                        <a:latin typeface="Inter" panose="02000503000000020004" pitchFamily="2" charset="0"/>
                        <a:ea typeface="Inter" panose="02000503000000020004" pitchFamily="2" charset="0"/>
                        <a:cs typeface="Calibri"/>
                        <a:sym typeface="Calibri"/>
                      </a:endParaRPr>
                    </a:p>
                    <a:p>
                      <a:pPr marL="0" marR="0" lvl="0" indent="0" algn="l" rtl="0">
                        <a:spcBef>
                          <a:spcPts val="0"/>
                        </a:spcBef>
                        <a:spcAft>
                          <a:spcPts val="0"/>
                        </a:spcAft>
                        <a:buClr>
                          <a:schemeClr val="dk1"/>
                        </a:buClr>
                        <a:buSzPts val="1800"/>
                        <a:buFont typeface="Arial"/>
                        <a:buNone/>
                      </a:pPr>
                      <a:r>
                        <a:rPr lang="es-ES_tradnl" sz="1600" b="1" i="0" u="none" strike="noStrike" cap="none" noProof="0">
                          <a:solidFill>
                            <a:schemeClr val="dk1"/>
                          </a:solidFill>
                          <a:latin typeface="Inter" panose="02000503000000020004" pitchFamily="2" charset="0"/>
                          <a:ea typeface="Inter" panose="02000503000000020004" pitchFamily="2" charset="0"/>
                          <a:cs typeface="Calibri"/>
                          <a:sym typeface="Calibri"/>
                        </a:rPr>
                        <a:t>Subtítulos disponibles: </a:t>
                      </a: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Puede activar los subtítulos desde el panel de control de Zoom.</a:t>
                      </a:r>
                    </a:p>
                    <a:p>
                      <a:pPr marL="0" marR="0" lvl="0" indent="0" algn="l" rtl="0">
                        <a:spcBef>
                          <a:spcPts val="0"/>
                        </a:spcBef>
                        <a:spcAft>
                          <a:spcPts val="0"/>
                        </a:spcAft>
                        <a:buClr>
                          <a:schemeClr val="dk1"/>
                        </a:buClr>
                        <a:buSzPts val="1800"/>
                        <a:buFont typeface="Arial"/>
                        <a:buNone/>
                      </a:pPr>
                      <a:endPar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endParaRPr>
                    </a:p>
                    <a:p>
                      <a:pPr marL="0" marR="0" lvl="0" indent="0" algn="l" rtl="0">
                        <a:spcBef>
                          <a:spcPts val="0"/>
                        </a:spcBef>
                        <a:spcAft>
                          <a:spcPts val="0"/>
                        </a:spcAft>
                        <a:buClr>
                          <a:schemeClr val="dk1"/>
                        </a:buClr>
                        <a:buSzPts val="1800"/>
                        <a:buFont typeface="Arial"/>
                        <a:buNone/>
                      </a:pPr>
                      <a:r>
                        <a:rPr lang="es-ES_tradnl" sz="1600" b="1" i="0" u="none" strike="noStrike" cap="none" noProof="0">
                          <a:solidFill>
                            <a:schemeClr val="dk1"/>
                          </a:solidFill>
                          <a:latin typeface="Inter" panose="02000503000000020004" pitchFamily="2" charset="0"/>
                          <a:ea typeface="Inter" panose="02000503000000020004" pitchFamily="2" charset="0"/>
                          <a:cs typeface="Calibri"/>
                          <a:sym typeface="Calibri"/>
                        </a:rPr>
                        <a:t>Interpretación al español disponible: </a:t>
                      </a: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Haga clic en el icono del globo terráqueo y seleccione “Español”.</a:t>
                      </a:r>
                    </a:p>
                    <a:p>
                      <a:pPr marL="0" marR="0" lvl="0" indent="0" algn="l" rtl="0">
                        <a:spcBef>
                          <a:spcPts val="0"/>
                        </a:spcBef>
                        <a:spcAft>
                          <a:spcPts val="0"/>
                        </a:spcAft>
                        <a:buClr>
                          <a:schemeClr val="dk1"/>
                        </a:buClr>
                        <a:buSzPts val="1800"/>
                        <a:buFont typeface="Arial"/>
                        <a:buNone/>
                      </a:pPr>
                      <a:endPar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endParaRPr>
                    </a:p>
                    <a:p>
                      <a:pPr marL="0" marR="0" lvl="0" indent="0" algn="l" rtl="0">
                        <a:spcBef>
                          <a:spcPts val="0"/>
                        </a:spcBef>
                        <a:spcAft>
                          <a:spcPts val="0"/>
                        </a:spcAft>
                        <a:buClr>
                          <a:schemeClr val="dk1"/>
                        </a:buClr>
                        <a:buSzPts val="1800"/>
                        <a:buFont typeface="Arial"/>
                        <a:buNone/>
                      </a:pPr>
                      <a:r>
                        <a:rPr lang="es-ES_tradnl" sz="1600" b="1" i="0" u="none" strike="noStrike" cap="none" noProof="0">
                          <a:solidFill>
                            <a:schemeClr val="dk1"/>
                          </a:solidFill>
                          <a:latin typeface="Inter" panose="02000503000000020004" pitchFamily="2" charset="0"/>
                          <a:ea typeface="Inter" panose="02000503000000020004" pitchFamily="2" charset="0"/>
                          <a:cs typeface="Calibri"/>
                          <a:sym typeface="Calibri"/>
                        </a:rPr>
                        <a:t>Cuadro de preguntas y respuestas </a:t>
                      </a: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(parte inferior de la pantalla de Zoom "Q&amp;A"):</a:t>
                      </a:r>
                    </a:p>
                    <a:p>
                      <a:pPr marL="179388" marR="0" lvl="0" indent="-179388" algn="l" rtl="0">
                        <a:spcBef>
                          <a:spcPts val="0"/>
                        </a:spcBef>
                        <a:spcAft>
                          <a:spcPts val="0"/>
                        </a:spcAft>
                        <a:buClr>
                          <a:schemeClr val="dk1"/>
                        </a:buClr>
                        <a:buSzPts val="1800"/>
                        <a:buFont typeface="Arial" panose="020B0604020202020204" pitchFamily="34" charset="0"/>
                        <a:buChar char="•"/>
                        <a:tabLst/>
                      </a:pP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Envíe una pregunta o comentario en cualquier momento.</a:t>
                      </a:r>
                    </a:p>
                    <a:p>
                      <a:pPr marL="179388" marR="0" lvl="0" indent="-179388" algn="l" rtl="0">
                        <a:spcBef>
                          <a:spcPts val="0"/>
                        </a:spcBef>
                        <a:spcAft>
                          <a:spcPts val="0"/>
                        </a:spcAft>
                        <a:buClr>
                          <a:schemeClr val="dk1"/>
                        </a:buClr>
                        <a:buSzPts val="1800"/>
                        <a:buFont typeface="Arial" panose="020B0604020202020204" pitchFamily="34" charset="0"/>
                        <a:buChar char="•"/>
                        <a:tabLst/>
                      </a:pP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Haga clic en "Me gusta" o vote a favor de las preguntas de otros.</a:t>
                      </a:r>
                    </a:p>
                    <a:p>
                      <a:pPr marL="179388" marR="0" lvl="0" indent="-179388" algn="l" rtl="0">
                        <a:spcBef>
                          <a:spcPts val="0"/>
                        </a:spcBef>
                        <a:spcAft>
                          <a:spcPts val="0"/>
                        </a:spcAft>
                        <a:buClr>
                          <a:schemeClr val="dk1"/>
                        </a:buClr>
                        <a:buSzPts val="1800"/>
                        <a:buFont typeface="Arial" panose="020B0604020202020204" pitchFamily="34" charset="0"/>
                        <a:buChar char="•"/>
                        <a:tabLst/>
                      </a:pP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Las preguntas se responderán durante la sesión de preguntas y respuestas.</a:t>
                      </a:r>
                    </a:p>
                    <a:p>
                      <a:pPr marL="179388" marR="0" lvl="0" indent="-179388" algn="l" rtl="0">
                        <a:spcBef>
                          <a:spcPts val="0"/>
                        </a:spcBef>
                        <a:spcAft>
                          <a:spcPts val="0"/>
                        </a:spcAft>
                        <a:buClr>
                          <a:schemeClr val="dk1"/>
                        </a:buClr>
                        <a:buSzPts val="1800"/>
                        <a:buFont typeface="Arial" panose="020B0604020202020204" pitchFamily="34" charset="0"/>
                        <a:buChar char="•"/>
                        <a:tabLst/>
                      </a:pP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Añada su nombre en el cuadro y tendrá 2 minutos para hacer un </a:t>
                      </a:r>
                      <a:r>
                        <a:rPr lang="es-ES_tradnl" sz="1600" b="1" i="0" u="none" strike="noStrike" cap="none" noProof="0">
                          <a:solidFill>
                            <a:schemeClr val="dk1"/>
                          </a:solidFill>
                          <a:latin typeface="Inter" panose="02000503000000020004" pitchFamily="2" charset="0"/>
                          <a:ea typeface="Inter" panose="02000503000000020004" pitchFamily="2" charset="0"/>
                          <a:cs typeface="Calibri"/>
                          <a:sym typeface="Calibri"/>
                        </a:rPr>
                        <a:t>comentario público </a:t>
                      </a: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o formular su pregunta verbalmente.</a:t>
                      </a:r>
                    </a:p>
                    <a:p>
                      <a:pPr marL="179388" marR="0" lvl="0" indent="-179388" algn="l" rtl="0">
                        <a:spcBef>
                          <a:spcPts val="0"/>
                        </a:spcBef>
                        <a:spcAft>
                          <a:spcPts val="0"/>
                        </a:spcAft>
                        <a:buClr>
                          <a:schemeClr val="dk1"/>
                        </a:buClr>
                        <a:buSzPts val="1800"/>
                        <a:buFont typeface="Arial" panose="020B0604020202020204" pitchFamily="34" charset="0"/>
                        <a:buChar char="•"/>
                        <a:tabLst/>
                      </a:pPr>
                      <a:r>
                        <a:rPr lang="es-ES_tradnl" sz="1600" b="0" i="0" u="none" strike="noStrike" cap="none" noProof="0">
                          <a:solidFill>
                            <a:schemeClr val="dk1"/>
                          </a:solidFill>
                          <a:latin typeface="Inter" panose="02000503000000020004" pitchFamily="2" charset="0"/>
                          <a:ea typeface="Inter" panose="02000503000000020004" pitchFamily="2" charset="0"/>
                          <a:cs typeface="Calibri"/>
                          <a:sym typeface="Calibri"/>
                        </a:rPr>
                        <a:t>¿Problemas técnicos? Envíe un mensaje al personal en el cuadro</a:t>
                      </a:r>
                      <a:r>
                        <a:rPr lang="es-ES_tradnl" sz="1400" b="0" i="0" u="none" strike="noStrike" cap="none" noProof="0">
                          <a:solidFill>
                            <a:schemeClr val="dk1"/>
                          </a:solidFill>
                          <a:latin typeface="Inter" panose="02000503000000020004" pitchFamily="2" charset="0"/>
                          <a:ea typeface="Inter" panose="02000503000000020004" pitchFamily="2" charset="0"/>
                          <a:cs typeface="Calibri"/>
                          <a:sym typeface="Calibri"/>
                        </a:rPr>
                        <a:t>.</a:t>
                      </a:r>
                      <a:endParaRPr lang="es-ES_tradnl" sz="1800" b="0" i="0" u="none" strike="noStrike" cap="none" noProof="0">
                        <a:solidFill>
                          <a:schemeClr val="dk1"/>
                        </a:solidFill>
                        <a:latin typeface="Inter" panose="02000503000000020004" pitchFamily="2" charset="0"/>
                        <a:ea typeface="Inter" panose="02000503000000020004" pitchFamily="2" charset="0"/>
                        <a:cs typeface="Calibri"/>
                        <a:sym typeface="Calibri"/>
                      </a:endParaRPr>
                    </a:p>
                  </a:txBody>
                  <a:tcPr marL="91450" marR="91450" marT="45725" marB="45725" anchor="c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7204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F498A9-1572-FF20-D910-4FAA9C06C8AF}"/>
              </a:ext>
            </a:extLst>
          </p:cNvPr>
          <p:cNvSpPr>
            <a:spLocks noGrp="1"/>
          </p:cNvSpPr>
          <p:nvPr>
            <p:ph type="sldNum" sz="quarter" idx="11"/>
          </p:nvPr>
        </p:nvSpPr>
        <p:spPr/>
        <p:txBody>
          <a:bodyPr/>
          <a:lstStyle/>
          <a:p>
            <a:fld id="{99F89DBD-657F-0D4B-86A7-CD9BC0A58798}" type="slidenum">
              <a:rPr lang="en-US" smtClean="0"/>
              <a:pPr/>
              <a:t>20</a:t>
            </a:fld>
            <a:endParaRPr lang="en-US"/>
          </a:p>
        </p:txBody>
      </p:sp>
      <p:sp>
        <p:nvSpPr>
          <p:cNvPr id="3" name="Text Placeholder 2">
            <a:extLst>
              <a:ext uri="{FF2B5EF4-FFF2-40B4-BE49-F238E27FC236}">
                <a16:creationId xmlns:a16="http://schemas.microsoft.com/office/drawing/2014/main" id="{BE052492-4A5A-588A-CFDE-5394D916DD91}"/>
              </a:ext>
            </a:extLst>
          </p:cNvPr>
          <p:cNvSpPr>
            <a:spLocks noGrp="1"/>
          </p:cNvSpPr>
          <p:nvPr>
            <p:ph type="body" sz="quarter" idx="12"/>
          </p:nvPr>
        </p:nvSpPr>
        <p:spPr>
          <a:xfrm>
            <a:off x="464588" y="396317"/>
            <a:ext cx="11485242" cy="721283"/>
          </a:xfrm>
        </p:spPr>
        <p:txBody>
          <a:bodyPr/>
          <a:lstStyle/>
          <a:p>
            <a:r>
              <a:rPr lang="en-US" sz="3600"/>
              <a:t>Taxiway K Construction </a:t>
            </a:r>
            <a:r>
              <a:rPr lang="en-US" sz="3600">
                <a:solidFill>
                  <a:srgbClr val="000000"/>
                </a:solidFill>
              </a:rPr>
              <a:t>/ </a:t>
            </a:r>
            <a:r>
              <a:rPr lang="es-ES_tradnl" sz="3600">
                <a:solidFill>
                  <a:srgbClr val="000000"/>
                </a:solidFill>
              </a:rPr>
              <a:t>Construcción de la Pista de Rodaje K</a:t>
            </a:r>
          </a:p>
          <a:p>
            <a:endParaRPr lang="en-US" sz="3600"/>
          </a:p>
        </p:txBody>
      </p:sp>
      <p:pic>
        <p:nvPicPr>
          <p:cNvPr id="5" name="Picture 4">
            <a:extLst>
              <a:ext uri="{FF2B5EF4-FFF2-40B4-BE49-F238E27FC236}">
                <a16:creationId xmlns:a16="http://schemas.microsoft.com/office/drawing/2014/main" id="{B861D594-3FF8-5031-63C7-BD2BF33FC71A}"/>
              </a:ext>
            </a:extLst>
          </p:cNvPr>
          <p:cNvPicPr>
            <a:picLocks noChangeAspect="1"/>
          </p:cNvPicPr>
          <p:nvPr/>
        </p:nvPicPr>
        <p:blipFill>
          <a:blip r:embed="rId3"/>
          <a:stretch>
            <a:fillRect/>
          </a:stretch>
        </p:blipFill>
        <p:spPr>
          <a:xfrm>
            <a:off x="3686628" y="1624773"/>
            <a:ext cx="5397673" cy="4041978"/>
          </a:xfrm>
          <a:prstGeom prst="rect">
            <a:avLst/>
          </a:prstGeom>
        </p:spPr>
      </p:pic>
      <p:sp>
        <p:nvSpPr>
          <p:cNvPr id="6" name="TextBox 5">
            <a:extLst>
              <a:ext uri="{FF2B5EF4-FFF2-40B4-BE49-F238E27FC236}">
                <a16:creationId xmlns:a16="http://schemas.microsoft.com/office/drawing/2014/main" id="{A742C4BF-E863-4705-7D45-2886A0C7171E}"/>
              </a:ext>
            </a:extLst>
          </p:cNvPr>
          <p:cNvSpPr txBox="1"/>
          <p:nvPr/>
        </p:nvSpPr>
        <p:spPr>
          <a:xfrm>
            <a:off x="638628" y="5666751"/>
            <a:ext cx="5215202" cy="923330"/>
          </a:xfrm>
          <a:prstGeom prst="rect">
            <a:avLst/>
          </a:prstGeom>
          <a:noFill/>
        </p:spPr>
        <p:txBody>
          <a:bodyPr wrap="square">
            <a:spAutoFit/>
          </a:bodyPr>
          <a:lstStyle/>
          <a:p>
            <a:r>
              <a:rPr lang="en-US" sz="3600" b="0" i="0" u="none" strike="noStrike" baseline="0">
                <a:solidFill>
                  <a:srgbClr val="000000"/>
                </a:solidFill>
                <a:latin typeface="Calibri" panose="020F0502020204030204" pitchFamily="34" charset="0"/>
              </a:rPr>
              <a:t> </a:t>
            </a:r>
            <a:r>
              <a:rPr lang="en-US" i="1">
                <a:latin typeface="Inter" panose="02000503000000020004" pitchFamily="2" charset="0"/>
                <a:cs typeface="Arial" panose="020B0604020202020204" pitchFamily="34" charset="0"/>
              </a:rPr>
              <a:t>Aerial rendering of new Taxiway Kilo and what taxiways will be removed </a:t>
            </a:r>
          </a:p>
        </p:txBody>
      </p:sp>
      <p:sp>
        <p:nvSpPr>
          <p:cNvPr id="7" name="TextBox 6">
            <a:extLst>
              <a:ext uri="{FF2B5EF4-FFF2-40B4-BE49-F238E27FC236}">
                <a16:creationId xmlns:a16="http://schemas.microsoft.com/office/drawing/2014/main" id="{320C3499-2FEF-30AE-175F-8B8050715AAF}"/>
              </a:ext>
            </a:extLst>
          </p:cNvPr>
          <p:cNvSpPr txBox="1"/>
          <p:nvPr/>
        </p:nvSpPr>
        <p:spPr>
          <a:xfrm>
            <a:off x="5853830" y="5850758"/>
            <a:ext cx="5699542" cy="646331"/>
          </a:xfrm>
          <a:prstGeom prst="rect">
            <a:avLst/>
          </a:prstGeom>
          <a:noFill/>
        </p:spPr>
        <p:txBody>
          <a:bodyPr wrap="square">
            <a:spAutoFit/>
          </a:bodyPr>
          <a:lstStyle/>
          <a:p>
            <a:r>
              <a:rPr lang="es-ES_tradnl" i="1" noProof="0">
                <a:solidFill>
                  <a:srgbClr val="000000"/>
                </a:solidFill>
                <a:latin typeface="Inter" panose="02000503000000020004" pitchFamily="2" charset="0"/>
                <a:cs typeface="Arial" panose="020B0604020202020204" pitchFamily="34" charset="0"/>
              </a:rPr>
              <a:t>Representación aérea de la nueva pista de rodaje Kilo y de las pistas de rodaje que se eliminarán. </a:t>
            </a:r>
          </a:p>
        </p:txBody>
      </p:sp>
    </p:spTree>
    <p:extLst>
      <p:ext uri="{BB962C8B-B14F-4D97-AF65-F5344CB8AC3E}">
        <p14:creationId xmlns:p14="http://schemas.microsoft.com/office/powerpoint/2010/main" val="303779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60B0-88F4-F59B-DB25-25C27D59E0B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2B0D7B-02E0-D4C3-3FC7-2CB66D2457AC}"/>
              </a:ext>
            </a:extLst>
          </p:cNvPr>
          <p:cNvSpPr>
            <a:spLocks noGrp="1"/>
          </p:cNvSpPr>
          <p:nvPr>
            <p:ph type="sldNum" sz="quarter" idx="11"/>
          </p:nvPr>
        </p:nvSpPr>
        <p:spPr/>
        <p:txBody>
          <a:bodyPr/>
          <a:lstStyle/>
          <a:p>
            <a:fld id="{99F89DBD-657F-0D4B-86A7-CD9BC0A58798}" type="slidenum">
              <a:rPr lang="en-US" smtClean="0"/>
              <a:pPr/>
              <a:t>21</a:t>
            </a:fld>
            <a:endParaRPr lang="en-US"/>
          </a:p>
        </p:txBody>
      </p:sp>
      <p:sp>
        <p:nvSpPr>
          <p:cNvPr id="3" name="Text Placeholder 2">
            <a:extLst>
              <a:ext uri="{FF2B5EF4-FFF2-40B4-BE49-F238E27FC236}">
                <a16:creationId xmlns:a16="http://schemas.microsoft.com/office/drawing/2014/main" id="{1146674C-8BC1-A9FD-7C74-5C99BE7270B4}"/>
              </a:ext>
            </a:extLst>
          </p:cNvPr>
          <p:cNvSpPr>
            <a:spLocks noGrp="1"/>
          </p:cNvSpPr>
          <p:nvPr>
            <p:ph type="body" sz="quarter" idx="12"/>
          </p:nvPr>
        </p:nvSpPr>
        <p:spPr>
          <a:xfrm>
            <a:off x="464588" y="396317"/>
            <a:ext cx="11323372" cy="721283"/>
          </a:xfrm>
        </p:spPr>
        <p:txBody>
          <a:bodyPr/>
          <a:lstStyle/>
          <a:p>
            <a:r>
              <a:rPr lang="en-US" sz="3600"/>
              <a:t>Air Traffic Control Tower Proposed </a:t>
            </a:r>
            <a:r>
              <a:rPr lang="en-US" sz="3600">
                <a:solidFill>
                  <a:srgbClr val="000000"/>
                </a:solidFill>
              </a:rPr>
              <a:t>/ </a:t>
            </a:r>
            <a:r>
              <a:rPr lang="es-ES_tradnl" sz="3600">
                <a:solidFill>
                  <a:srgbClr val="000000"/>
                </a:solidFill>
              </a:rPr>
              <a:t>Propuesta de Torre de Control de Tráfico Aéreo</a:t>
            </a:r>
          </a:p>
          <a:p>
            <a:endParaRPr lang="en-US" sz="3600"/>
          </a:p>
        </p:txBody>
      </p:sp>
      <p:pic>
        <p:nvPicPr>
          <p:cNvPr id="6" name="Picture 5" descr="Diagram&#10;&#10;AI-generated content may be incorrect.">
            <a:extLst>
              <a:ext uri="{FF2B5EF4-FFF2-40B4-BE49-F238E27FC236}">
                <a16:creationId xmlns:a16="http://schemas.microsoft.com/office/drawing/2014/main" id="{5FEF1C10-70F1-8B57-B9ED-B7D398F37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189" y="1500522"/>
            <a:ext cx="4979877" cy="3856955"/>
          </a:xfrm>
          <a:prstGeom prst="rect">
            <a:avLst/>
          </a:prstGeom>
          <a:ln>
            <a:solidFill>
              <a:schemeClr val="tx1"/>
            </a:solidFill>
          </a:ln>
        </p:spPr>
      </p:pic>
      <p:pic>
        <p:nvPicPr>
          <p:cNvPr id="7" name="Picture 6" descr="Port of Portland - Hillsboro Airport">
            <a:extLst>
              <a:ext uri="{FF2B5EF4-FFF2-40B4-BE49-F238E27FC236}">
                <a16:creationId xmlns:a16="http://schemas.microsoft.com/office/drawing/2014/main" id="{D8F19C96-7C1D-ACCF-5593-D5B48F9E9CA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7415" y="1500523"/>
            <a:ext cx="3484745" cy="3856954"/>
          </a:xfrm>
          <a:prstGeom prst="rect">
            <a:avLst/>
          </a:prstGeom>
          <a:noFill/>
          <a:ln>
            <a:solidFill>
              <a:schemeClr val="tx1"/>
            </a:solidFill>
          </a:ln>
        </p:spPr>
      </p:pic>
      <p:sp>
        <p:nvSpPr>
          <p:cNvPr id="11" name="TextBox 10">
            <a:extLst>
              <a:ext uri="{FF2B5EF4-FFF2-40B4-BE49-F238E27FC236}">
                <a16:creationId xmlns:a16="http://schemas.microsoft.com/office/drawing/2014/main" id="{61E6BE70-07CE-4CA9-DB2C-482D91996F5B}"/>
              </a:ext>
            </a:extLst>
          </p:cNvPr>
          <p:cNvSpPr txBox="1"/>
          <p:nvPr/>
        </p:nvSpPr>
        <p:spPr>
          <a:xfrm>
            <a:off x="941200" y="5629387"/>
            <a:ext cx="4978269" cy="1028038"/>
          </a:xfrm>
          <a:prstGeom prst="rect">
            <a:avLst/>
          </a:prstGeom>
          <a:noFill/>
        </p:spPr>
        <p:txBody>
          <a:bodyPr wrap="square">
            <a:spAutoFit/>
          </a:bodyPr>
          <a:lstStyle/>
          <a:p>
            <a:pPr marL="0" marR="0">
              <a:lnSpc>
                <a:spcPct val="115000"/>
              </a:lnSpc>
              <a:spcAft>
                <a:spcPts val="1000"/>
              </a:spcAft>
            </a:pPr>
            <a:r>
              <a:rPr lang="en-US" sz="1800" i="1">
                <a:effectLst/>
                <a:latin typeface="Inter" panose="02000503000000020004" pitchFamily="2" charset="0"/>
                <a:ea typeface="Calibri" panose="020F0502020204030204" pitchFamily="34" charset="0"/>
                <a:cs typeface="Arial" panose="020B0604020202020204" pitchFamily="34" charset="0"/>
              </a:rPr>
              <a:t>Existing </a:t>
            </a:r>
            <a:r>
              <a:rPr lang="en-US" i="1">
                <a:latin typeface="Inter" panose="02000503000000020004" pitchFamily="2" charset="0"/>
                <a:ea typeface="Calibri" panose="020F0502020204030204" pitchFamily="34" charset="0"/>
                <a:cs typeface="Arial" panose="020B0604020202020204" pitchFamily="34" charset="0"/>
              </a:rPr>
              <a:t>Air Traffic Control Tower </a:t>
            </a:r>
            <a:r>
              <a:rPr lang="en-US" sz="1800" i="1">
                <a:effectLst/>
                <a:latin typeface="Inter" panose="02000503000000020004" pitchFamily="2" charset="0"/>
                <a:ea typeface="Calibri" panose="020F0502020204030204" pitchFamily="34" charset="0"/>
                <a:cs typeface="Arial" panose="020B0604020202020204" pitchFamily="34" charset="0"/>
              </a:rPr>
              <a:t>(left) and proposed new </a:t>
            </a:r>
            <a:r>
              <a:rPr lang="en-US" i="1">
                <a:latin typeface="Inter" panose="02000503000000020004" pitchFamily="2" charset="0"/>
                <a:ea typeface="Calibri" panose="020F0502020204030204" pitchFamily="34" charset="0"/>
                <a:cs typeface="Arial" panose="020B0604020202020204" pitchFamily="34" charset="0"/>
              </a:rPr>
              <a:t>Air Traffic Control Tower</a:t>
            </a:r>
            <a:r>
              <a:rPr lang="en-US" sz="1800" i="1">
                <a:effectLst/>
                <a:latin typeface="Inter" panose="02000503000000020004" pitchFamily="2" charset="0"/>
                <a:ea typeface="Calibri" panose="020F0502020204030204" pitchFamily="34" charset="0"/>
                <a:cs typeface="Arial" panose="020B0604020202020204" pitchFamily="34" charset="0"/>
              </a:rPr>
              <a:t> location (right) </a:t>
            </a:r>
            <a:endParaRPr lang="en-US" sz="2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D51FD941-A67E-052C-5723-2555DB8A5194}"/>
              </a:ext>
            </a:extLst>
          </p:cNvPr>
          <p:cNvSpPr txBox="1"/>
          <p:nvPr/>
        </p:nvSpPr>
        <p:spPr>
          <a:xfrm>
            <a:off x="5919469" y="5556685"/>
            <a:ext cx="5515429" cy="1023614"/>
          </a:xfrm>
          <a:prstGeom prst="rect">
            <a:avLst/>
          </a:prstGeom>
          <a:noFill/>
        </p:spPr>
        <p:txBody>
          <a:bodyPr wrap="square">
            <a:spAutoFit/>
          </a:bodyPr>
          <a:lstStyle/>
          <a:p>
            <a:pPr marL="0" marR="0">
              <a:lnSpc>
                <a:spcPct val="115000"/>
              </a:lnSpc>
              <a:spcAft>
                <a:spcPts val="1000"/>
              </a:spcAft>
            </a:pPr>
            <a:r>
              <a:rPr lang="es-ES_tradnl" sz="1800" i="1" noProof="0">
                <a:solidFill>
                  <a:srgbClr val="000000"/>
                </a:solidFill>
                <a:effectLst/>
                <a:latin typeface="Inter" panose="02000503000000020004" pitchFamily="2" charset="0"/>
                <a:ea typeface="Calibri" panose="020F0502020204030204" pitchFamily="34" charset="0"/>
                <a:cs typeface="Arial" panose="020B0604020202020204" pitchFamily="34" charset="0"/>
              </a:rPr>
              <a:t>Torre de control de tráfico aéreo existente (izquierda) y ubicación propuesta para la nueva torre de control de tráfico aéreo (derecha)</a:t>
            </a:r>
          </a:p>
        </p:txBody>
      </p:sp>
    </p:spTree>
    <p:extLst>
      <p:ext uri="{BB962C8B-B14F-4D97-AF65-F5344CB8AC3E}">
        <p14:creationId xmlns:p14="http://schemas.microsoft.com/office/powerpoint/2010/main" val="2430177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F65B8-1ED6-A714-4FB7-F2D86375CEE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EDBD17-4D2F-F163-D6EB-1BBF7AD60C83}"/>
              </a:ext>
            </a:extLst>
          </p:cNvPr>
          <p:cNvSpPr>
            <a:spLocks noGrp="1"/>
          </p:cNvSpPr>
          <p:nvPr>
            <p:ph type="sldNum" sz="quarter" idx="11"/>
          </p:nvPr>
        </p:nvSpPr>
        <p:spPr/>
        <p:txBody>
          <a:bodyPr/>
          <a:lstStyle/>
          <a:p>
            <a:fld id="{99F89DBD-657F-0D4B-86A7-CD9BC0A58798}" type="slidenum">
              <a:rPr lang="en-US" smtClean="0"/>
              <a:pPr/>
              <a:t>22</a:t>
            </a:fld>
            <a:endParaRPr lang="en-US"/>
          </a:p>
        </p:txBody>
      </p:sp>
      <p:sp>
        <p:nvSpPr>
          <p:cNvPr id="3" name="Text Placeholder 2">
            <a:extLst>
              <a:ext uri="{FF2B5EF4-FFF2-40B4-BE49-F238E27FC236}">
                <a16:creationId xmlns:a16="http://schemas.microsoft.com/office/drawing/2014/main" id="{A7F81DF4-A1B8-EFA3-CB16-6F0294EF56F6}"/>
              </a:ext>
            </a:extLst>
          </p:cNvPr>
          <p:cNvSpPr>
            <a:spLocks noGrp="1"/>
          </p:cNvSpPr>
          <p:nvPr>
            <p:ph type="body" sz="quarter" idx="12"/>
          </p:nvPr>
        </p:nvSpPr>
        <p:spPr>
          <a:xfrm>
            <a:off x="464588" y="396317"/>
            <a:ext cx="11323372" cy="721283"/>
          </a:xfrm>
        </p:spPr>
        <p:txBody>
          <a:bodyPr/>
          <a:lstStyle/>
          <a:p>
            <a:r>
              <a:rPr lang="en-US" sz="3600"/>
              <a:t>New Hangar Development </a:t>
            </a:r>
            <a:r>
              <a:rPr lang="en-US" sz="3600">
                <a:solidFill>
                  <a:srgbClr val="000000"/>
                </a:solidFill>
              </a:rPr>
              <a:t>/ </a:t>
            </a:r>
            <a:r>
              <a:rPr lang="es-ES_tradnl" sz="3600">
                <a:solidFill>
                  <a:srgbClr val="000000"/>
                </a:solidFill>
              </a:rPr>
              <a:t>Nuevo Desarrollo de Hangares</a:t>
            </a:r>
          </a:p>
        </p:txBody>
      </p:sp>
      <p:sp>
        <p:nvSpPr>
          <p:cNvPr id="11" name="TextBox 10">
            <a:extLst>
              <a:ext uri="{FF2B5EF4-FFF2-40B4-BE49-F238E27FC236}">
                <a16:creationId xmlns:a16="http://schemas.microsoft.com/office/drawing/2014/main" id="{F01AE629-36B4-2C47-3E0F-190B82C38887}"/>
              </a:ext>
            </a:extLst>
          </p:cNvPr>
          <p:cNvSpPr txBox="1"/>
          <p:nvPr/>
        </p:nvSpPr>
        <p:spPr>
          <a:xfrm>
            <a:off x="1008711" y="5512727"/>
            <a:ext cx="4797004" cy="923330"/>
          </a:xfrm>
          <a:prstGeom prst="rect">
            <a:avLst/>
          </a:prstGeom>
          <a:noFill/>
        </p:spPr>
        <p:txBody>
          <a:bodyPr wrap="square">
            <a:spAutoFit/>
          </a:bodyPr>
          <a:lstStyle/>
          <a:p>
            <a:r>
              <a:rPr lang="en-US" i="1">
                <a:latin typeface="Inter" panose="02000503000000020004" pitchFamily="2" charset="0"/>
                <a:ea typeface="Calibri" panose="020F0502020204030204" pitchFamily="34" charset="0"/>
                <a:cs typeface="Arial" panose="020B0604020202020204" pitchFamily="34" charset="0"/>
              </a:rPr>
              <a:t>Image showing the Sky </a:t>
            </a:r>
            <a:r>
              <a:rPr lang="en-US" i="1" err="1">
                <a:latin typeface="Inter" panose="02000503000000020004" pitchFamily="2" charset="0"/>
                <a:ea typeface="Calibri" panose="020F0502020204030204" pitchFamily="34" charset="0"/>
                <a:cs typeface="Arial" panose="020B0604020202020204" pitchFamily="34" charset="0"/>
              </a:rPr>
              <a:t>Harbour</a:t>
            </a:r>
            <a:r>
              <a:rPr lang="en-US" i="1">
                <a:latin typeface="Inter" panose="02000503000000020004" pitchFamily="2" charset="0"/>
                <a:ea typeface="Calibri" panose="020F0502020204030204" pitchFamily="34" charset="0"/>
                <a:cs typeface="Arial" panose="020B0604020202020204" pitchFamily="34" charset="0"/>
              </a:rPr>
              <a:t> parcel and the designation of  Corporate Aviation Reserve on the Airport Layout Plan</a:t>
            </a:r>
          </a:p>
        </p:txBody>
      </p:sp>
      <p:pic>
        <p:nvPicPr>
          <p:cNvPr id="4" name="Picture 3" descr="Diagram&#10;&#10;AI-generated content may be incorrect.">
            <a:extLst>
              <a:ext uri="{FF2B5EF4-FFF2-40B4-BE49-F238E27FC236}">
                <a16:creationId xmlns:a16="http://schemas.microsoft.com/office/drawing/2014/main" id="{BEF26719-3A60-4433-200A-923C12E65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477" y="1454654"/>
            <a:ext cx="4297045" cy="3773170"/>
          </a:xfrm>
          <a:prstGeom prst="rect">
            <a:avLst/>
          </a:prstGeom>
          <a:ln>
            <a:solidFill>
              <a:schemeClr val="tx1"/>
            </a:solidFill>
          </a:ln>
        </p:spPr>
      </p:pic>
      <p:sp>
        <p:nvSpPr>
          <p:cNvPr id="5" name="TextBox 4">
            <a:extLst>
              <a:ext uri="{FF2B5EF4-FFF2-40B4-BE49-F238E27FC236}">
                <a16:creationId xmlns:a16="http://schemas.microsoft.com/office/drawing/2014/main" id="{42F8D6DD-AB17-B949-B8E6-8DD50055425A}"/>
              </a:ext>
            </a:extLst>
          </p:cNvPr>
          <p:cNvSpPr txBox="1"/>
          <p:nvPr/>
        </p:nvSpPr>
        <p:spPr>
          <a:xfrm>
            <a:off x="6095999" y="5510025"/>
            <a:ext cx="5601055" cy="923330"/>
          </a:xfrm>
          <a:prstGeom prst="rect">
            <a:avLst/>
          </a:prstGeom>
          <a:noFill/>
        </p:spPr>
        <p:txBody>
          <a:bodyPr wrap="square">
            <a:spAutoFit/>
          </a:bodyPr>
          <a:lstStyle/>
          <a:p>
            <a:r>
              <a:rPr lang="es-ES_tradnl" i="1" noProof="0">
                <a:solidFill>
                  <a:srgbClr val="000000"/>
                </a:solidFill>
                <a:latin typeface="Inter" panose="02000503000000020004" pitchFamily="2" charset="0"/>
                <a:ea typeface="Calibri" panose="020F0502020204030204" pitchFamily="34" charset="0"/>
                <a:cs typeface="Arial" panose="020B0604020202020204" pitchFamily="34" charset="0"/>
              </a:rPr>
              <a:t>Imagen que muestra la parcela de </a:t>
            </a:r>
            <a:r>
              <a:rPr lang="es-ES_tradnl" i="1" noProof="0" err="1">
                <a:solidFill>
                  <a:srgbClr val="000000"/>
                </a:solidFill>
                <a:latin typeface="Inter" panose="02000503000000020004" pitchFamily="2" charset="0"/>
                <a:ea typeface="Calibri" panose="020F0502020204030204" pitchFamily="34" charset="0"/>
                <a:cs typeface="Arial" panose="020B0604020202020204" pitchFamily="34" charset="0"/>
              </a:rPr>
              <a:t>Sky</a:t>
            </a:r>
            <a:r>
              <a:rPr lang="es-ES_tradnl" i="1" noProof="0">
                <a:solidFill>
                  <a:srgbClr val="000000"/>
                </a:solidFill>
                <a:latin typeface="Inter" panose="02000503000000020004" pitchFamily="2" charset="0"/>
                <a:ea typeface="Calibri" panose="020F0502020204030204" pitchFamily="34" charset="0"/>
                <a:cs typeface="Arial" panose="020B0604020202020204" pitchFamily="34" charset="0"/>
              </a:rPr>
              <a:t> </a:t>
            </a:r>
            <a:r>
              <a:rPr lang="es-ES_tradnl" i="1" noProof="0" err="1">
                <a:solidFill>
                  <a:srgbClr val="000000"/>
                </a:solidFill>
                <a:latin typeface="Inter" panose="02000503000000020004" pitchFamily="2" charset="0"/>
                <a:ea typeface="Calibri" panose="020F0502020204030204" pitchFamily="34" charset="0"/>
                <a:cs typeface="Arial" panose="020B0604020202020204" pitchFamily="34" charset="0"/>
              </a:rPr>
              <a:t>Harbour</a:t>
            </a:r>
            <a:r>
              <a:rPr lang="es-ES_tradnl" i="1" noProof="0">
                <a:solidFill>
                  <a:srgbClr val="000000"/>
                </a:solidFill>
                <a:latin typeface="Inter" panose="02000503000000020004" pitchFamily="2" charset="0"/>
                <a:ea typeface="Calibri" panose="020F0502020204030204" pitchFamily="34" charset="0"/>
                <a:cs typeface="Arial" panose="020B0604020202020204" pitchFamily="34" charset="0"/>
              </a:rPr>
              <a:t> y la designación de Reserva para Aviación Corporativa en el plano del aeropuerto.</a:t>
            </a:r>
          </a:p>
        </p:txBody>
      </p:sp>
    </p:spTree>
    <p:extLst>
      <p:ext uri="{BB962C8B-B14F-4D97-AF65-F5344CB8AC3E}">
        <p14:creationId xmlns:p14="http://schemas.microsoft.com/office/powerpoint/2010/main" val="2453299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0949CE-D357-BC97-3DB4-FDF6E6F25B8A}"/>
              </a:ext>
            </a:extLst>
          </p:cNvPr>
          <p:cNvSpPr>
            <a:spLocks noGrp="1"/>
          </p:cNvSpPr>
          <p:nvPr>
            <p:ph type="sldNum" sz="quarter" idx="11"/>
          </p:nvPr>
        </p:nvSpPr>
        <p:spPr/>
        <p:txBody>
          <a:bodyPr/>
          <a:lstStyle/>
          <a:p>
            <a:fld id="{99F89DBD-657F-0D4B-86A7-CD9BC0A58798}" type="slidenum">
              <a:rPr lang="en-US" smtClean="0"/>
              <a:pPr/>
              <a:t>23</a:t>
            </a:fld>
            <a:endParaRPr lang="en-US"/>
          </a:p>
        </p:txBody>
      </p:sp>
      <p:sp>
        <p:nvSpPr>
          <p:cNvPr id="3" name="Text Placeholder 2">
            <a:extLst>
              <a:ext uri="{FF2B5EF4-FFF2-40B4-BE49-F238E27FC236}">
                <a16:creationId xmlns:a16="http://schemas.microsoft.com/office/drawing/2014/main" id="{ABB4AEF5-32F3-DAEB-5DEE-B1499D208A0F}"/>
              </a:ext>
            </a:extLst>
          </p:cNvPr>
          <p:cNvSpPr>
            <a:spLocks noGrp="1"/>
          </p:cNvSpPr>
          <p:nvPr>
            <p:ph type="body" sz="quarter" idx="12"/>
          </p:nvPr>
        </p:nvSpPr>
        <p:spPr>
          <a:xfrm>
            <a:off x="464588" y="396317"/>
            <a:ext cx="11323372" cy="721283"/>
          </a:xfrm>
        </p:spPr>
        <p:txBody>
          <a:bodyPr/>
          <a:lstStyle/>
          <a:p>
            <a:r>
              <a:rPr lang="en-US" sz="3600"/>
              <a:t>Taxiway and Ramp Maintenance and Reconstruction </a:t>
            </a:r>
            <a:r>
              <a:rPr lang="en-US" sz="3600">
                <a:solidFill>
                  <a:srgbClr val="000000"/>
                </a:solidFill>
              </a:rPr>
              <a:t>/ </a:t>
            </a:r>
            <a:r>
              <a:rPr lang="es-ES_tradnl" sz="3600">
                <a:solidFill>
                  <a:srgbClr val="000000"/>
                </a:solidFill>
              </a:rPr>
              <a:t>Mantenimiento y Reconstrucción de Pistas de Rodaje y Rampas</a:t>
            </a:r>
          </a:p>
          <a:p>
            <a:endParaRPr lang="en-US" sz="3600"/>
          </a:p>
        </p:txBody>
      </p:sp>
      <p:pic>
        <p:nvPicPr>
          <p:cNvPr id="6" name="Picture 5" descr="A picture containing text, road, outdoor, transport&#10;&#10;AI-generated content may be incorrect.">
            <a:extLst>
              <a:ext uri="{FF2B5EF4-FFF2-40B4-BE49-F238E27FC236}">
                <a16:creationId xmlns:a16="http://schemas.microsoft.com/office/drawing/2014/main" id="{4F03043A-1324-12DC-18DB-FFCB833C3BD2}"/>
              </a:ext>
            </a:extLst>
          </p:cNvPr>
          <p:cNvPicPr>
            <a:picLocks noChangeAspect="1"/>
          </p:cNvPicPr>
          <p:nvPr/>
        </p:nvPicPr>
        <p:blipFill>
          <a:blip r:embed="rId3" cstate="print">
            <a:extLst>
              <a:ext uri="{28A0092B-C50C-407E-A947-70E740481C1C}">
                <a14:useLocalDpi xmlns:a14="http://schemas.microsoft.com/office/drawing/2010/main" val="0"/>
              </a:ext>
            </a:extLst>
          </a:blip>
          <a:srcRect b="7710"/>
          <a:stretch/>
        </p:blipFill>
        <p:spPr>
          <a:xfrm>
            <a:off x="5652021" y="2011661"/>
            <a:ext cx="6328739" cy="3347038"/>
          </a:xfrm>
          <a:prstGeom prst="rect">
            <a:avLst/>
          </a:prstGeom>
          <a:ln>
            <a:solidFill>
              <a:schemeClr val="tx1"/>
            </a:solidFill>
          </a:ln>
        </p:spPr>
      </p:pic>
      <p:pic>
        <p:nvPicPr>
          <p:cNvPr id="7" name="Picture 6" descr="A picture containing outdoor, sky, road, way&#10;&#10;AI-generated content may be incorrect.">
            <a:extLst>
              <a:ext uri="{FF2B5EF4-FFF2-40B4-BE49-F238E27FC236}">
                <a16:creationId xmlns:a16="http://schemas.microsoft.com/office/drawing/2014/main" id="{F4EB239C-357F-F95C-2E49-21CC34E462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922" y="2011661"/>
            <a:ext cx="5172989" cy="3347038"/>
          </a:xfrm>
          <a:prstGeom prst="rect">
            <a:avLst/>
          </a:prstGeom>
          <a:ln>
            <a:solidFill>
              <a:schemeClr val="tx1"/>
            </a:solidFill>
          </a:ln>
        </p:spPr>
      </p:pic>
      <p:sp>
        <p:nvSpPr>
          <p:cNvPr id="9" name="TextBox 8">
            <a:extLst>
              <a:ext uri="{FF2B5EF4-FFF2-40B4-BE49-F238E27FC236}">
                <a16:creationId xmlns:a16="http://schemas.microsoft.com/office/drawing/2014/main" id="{711DC28A-7D9C-CFE4-BE69-8CBD73D26180}"/>
              </a:ext>
            </a:extLst>
          </p:cNvPr>
          <p:cNvSpPr txBox="1"/>
          <p:nvPr/>
        </p:nvSpPr>
        <p:spPr>
          <a:xfrm>
            <a:off x="649699" y="5543270"/>
            <a:ext cx="4822212" cy="709490"/>
          </a:xfrm>
          <a:prstGeom prst="rect">
            <a:avLst/>
          </a:prstGeom>
          <a:noFill/>
        </p:spPr>
        <p:txBody>
          <a:bodyPr wrap="square">
            <a:spAutoFit/>
          </a:bodyPr>
          <a:lstStyle/>
          <a:p>
            <a:pPr marL="0" marR="0">
              <a:lnSpc>
                <a:spcPct val="115000"/>
              </a:lnSpc>
              <a:spcAft>
                <a:spcPts val="1000"/>
              </a:spcAft>
            </a:pPr>
            <a:r>
              <a:rPr lang="en-US" sz="1800" i="1">
                <a:effectLst/>
                <a:latin typeface="Inter" panose="02000503000000020004" pitchFamily="2" charset="0"/>
                <a:ea typeface="Calibri" panose="020F0502020204030204" pitchFamily="34" charset="0"/>
                <a:cs typeface="Arial" panose="020B0604020202020204" pitchFamily="34" charset="0"/>
              </a:rPr>
              <a:t>Finished taxiway crack seal project (left) and ODAV-funded sealcoat project (right).</a:t>
            </a:r>
            <a:endParaRPr lang="en-US" sz="2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A145CB6C-A270-94F2-E0D2-128FD5B4AA16}"/>
              </a:ext>
            </a:extLst>
          </p:cNvPr>
          <p:cNvSpPr txBox="1"/>
          <p:nvPr/>
        </p:nvSpPr>
        <p:spPr>
          <a:xfrm>
            <a:off x="5872449" y="2476118"/>
            <a:ext cx="5915511" cy="400110"/>
          </a:xfrm>
          <a:prstGeom prst="rect">
            <a:avLst/>
          </a:prstGeom>
          <a:solidFill>
            <a:srgbClr val="000000"/>
          </a:solidFill>
        </p:spPr>
        <p:txBody>
          <a:bodyPr wrap="square" rtlCol="0">
            <a:spAutoFit/>
          </a:bodyPr>
          <a:lstStyle/>
          <a:p>
            <a:pPr algn="ctr"/>
            <a:r>
              <a:rPr lang="es-ES_tradnl" sz="2000" noProof="0">
                <a:solidFill>
                  <a:schemeClr val="bg1"/>
                </a:solidFill>
              </a:rPr>
              <a:t>Trabajos de Mantenimiento de Pavimentos de ODAV</a:t>
            </a:r>
          </a:p>
        </p:txBody>
      </p:sp>
      <p:sp>
        <p:nvSpPr>
          <p:cNvPr id="5" name="TextBox 4">
            <a:extLst>
              <a:ext uri="{FF2B5EF4-FFF2-40B4-BE49-F238E27FC236}">
                <a16:creationId xmlns:a16="http://schemas.microsoft.com/office/drawing/2014/main" id="{0058436A-6464-4CF5-A85B-E73C03A1472B}"/>
              </a:ext>
            </a:extLst>
          </p:cNvPr>
          <p:cNvSpPr txBox="1"/>
          <p:nvPr/>
        </p:nvSpPr>
        <p:spPr>
          <a:xfrm>
            <a:off x="5694048" y="5543270"/>
            <a:ext cx="6093912" cy="1029256"/>
          </a:xfrm>
          <a:prstGeom prst="rect">
            <a:avLst/>
          </a:prstGeom>
          <a:noFill/>
        </p:spPr>
        <p:txBody>
          <a:bodyPr wrap="square">
            <a:spAutoFit/>
          </a:bodyPr>
          <a:lstStyle/>
          <a:p>
            <a:pPr marL="0" marR="0">
              <a:lnSpc>
                <a:spcPct val="115000"/>
              </a:lnSpc>
              <a:spcAft>
                <a:spcPts val="1000"/>
              </a:spcAft>
            </a:pPr>
            <a:r>
              <a:rPr lang="es-ES_tradnl" sz="1800" i="1" noProof="0">
                <a:solidFill>
                  <a:srgbClr val="000000"/>
                </a:solidFill>
                <a:effectLst/>
                <a:latin typeface="Inter" panose="02000503000000020004" pitchFamily="2" charset="0"/>
                <a:ea typeface="Calibri" panose="020F0502020204030204" pitchFamily="34" charset="0"/>
                <a:cs typeface="Arial" panose="020B0604020202020204" pitchFamily="34" charset="0"/>
              </a:rPr>
              <a:t>Proyecto terminado de sellado de grietas en la pista de rodaje (izquierda) y proyecto de recubrimiento sellador financiado por la ODAV (derecha).</a:t>
            </a:r>
          </a:p>
        </p:txBody>
      </p:sp>
    </p:spTree>
    <p:extLst>
      <p:ext uri="{BB962C8B-B14F-4D97-AF65-F5344CB8AC3E}">
        <p14:creationId xmlns:p14="http://schemas.microsoft.com/office/powerpoint/2010/main" val="2418392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257-F737-DEB4-F6CD-D93109B843E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86BBC4-18B0-C753-856A-591C34C9CC07}"/>
              </a:ext>
            </a:extLst>
          </p:cNvPr>
          <p:cNvSpPr>
            <a:spLocks noGrp="1"/>
          </p:cNvSpPr>
          <p:nvPr>
            <p:ph type="sldNum" sz="quarter" idx="11"/>
          </p:nvPr>
        </p:nvSpPr>
        <p:spPr/>
        <p:txBody>
          <a:bodyPr/>
          <a:lstStyle/>
          <a:p>
            <a:fld id="{99F89DBD-657F-0D4B-86A7-CD9BC0A58798}" type="slidenum">
              <a:rPr lang="en-US" smtClean="0"/>
              <a:pPr/>
              <a:t>24</a:t>
            </a:fld>
            <a:endParaRPr lang="en-US"/>
          </a:p>
        </p:txBody>
      </p:sp>
      <p:sp>
        <p:nvSpPr>
          <p:cNvPr id="3" name="Text Placeholder 2">
            <a:extLst>
              <a:ext uri="{FF2B5EF4-FFF2-40B4-BE49-F238E27FC236}">
                <a16:creationId xmlns:a16="http://schemas.microsoft.com/office/drawing/2014/main" id="{B62B3880-4735-8416-B167-0F8575BC7188}"/>
              </a:ext>
            </a:extLst>
          </p:cNvPr>
          <p:cNvSpPr>
            <a:spLocks noGrp="1"/>
          </p:cNvSpPr>
          <p:nvPr>
            <p:ph type="body" sz="quarter" idx="12"/>
          </p:nvPr>
        </p:nvSpPr>
        <p:spPr>
          <a:xfrm>
            <a:off x="464588" y="396317"/>
            <a:ext cx="11323372" cy="721283"/>
          </a:xfrm>
        </p:spPr>
        <p:txBody>
          <a:bodyPr/>
          <a:lstStyle/>
          <a:p>
            <a:r>
              <a:rPr lang="en-US" sz="3600"/>
              <a:t>Oregon Air Show </a:t>
            </a:r>
            <a:r>
              <a:rPr lang="en-US" sz="3600">
                <a:solidFill>
                  <a:srgbClr val="000000"/>
                </a:solidFill>
              </a:rPr>
              <a:t>/ </a:t>
            </a:r>
            <a:r>
              <a:rPr lang="es-ES_tradnl" sz="3600">
                <a:solidFill>
                  <a:srgbClr val="000000"/>
                </a:solidFill>
              </a:rPr>
              <a:t> Exhibición Aérea de Oregón</a:t>
            </a:r>
          </a:p>
          <a:p>
            <a:endParaRPr lang="en-US" sz="3600"/>
          </a:p>
        </p:txBody>
      </p:sp>
      <p:pic>
        <p:nvPicPr>
          <p:cNvPr id="4" name="Picture 3">
            <a:extLst>
              <a:ext uri="{FF2B5EF4-FFF2-40B4-BE49-F238E27FC236}">
                <a16:creationId xmlns:a16="http://schemas.microsoft.com/office/drawing/2014/main" id="{9868E429-9588-CA20-E449-DD12055659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360" y="1402715"/>
            <a:ext cx="6515492" cy="3657800"/>
          </a:xfrm>
          <a:prstGeom prst="rect">
            <a:avLst/>
          </a:prstGeom>
          <a:noFill/>
          <a:ln>
            <a:solidFill>
              <a:schemeClr val="tx1"/>
            </a:solidFill>
          </a:ln>
        </p:spPr>
      </p:pic>
      <p:pic>
        <p:nvPicPr>
          <p:cNvPr id="5" name="Picture 4" descr="A picture containing sky, outdoor, plane, airplane&#10;&#10;AI-generated content may be incorrect.">
            <a:extLst>
              <a:ext uri="{FF2B5EF4-FFF2-40B4-BE49-F238E27FC236}">
                <a16:creationId xmlns:a16="http://schemas.microsoft.com/office/drawing/2014/main" id="{23AC8F44-6031-D7F8-A49B-B4D1ADFE30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822" y="969675"/>
            <a:ext cx="3288296" cy="4929869"/>
          </a:xfrm>
          <a:prstGeom prst="rect">
            <a:avLst/>
          </a:prstGeom>
          <a:noFill/>
          <a:ln>
            <a:solidFill>
              <a:schemeClr val="tx1"/>
            </a:solidFill>
          </a:ln>
        </p:spPr>
      </p:pic>
      <p:sp>
        <p:nvSpPr>
          <p:cNvPr id="10" name="TextBox 9">
            <a:extLst>
              <a:ext uri="{FF2B5EF4-FFF2-40B4-BE49-F238E27FC236}">
                <a16:creationId xmlns:a16="http://schemas.microsoft.com/office/drawing/2014/main" id="{E7740122-1E4A-3F47-DE1F-C5878CF38FB5}"/>
              </a:ext>
            </a:extLst>
          </p:cNvPr>
          <p:cNvSpPr txBox="1"/>
          <p:nvPr/>
        </p:nvSpPr>
        <p:spPr>
          <a:xfrm>
            <a:off x="464589" y="5192325"/>
            <a:ext cx="3436300" cy="1346587"/>
          </a:xfrm>
          <a:prstGeom prst="rect">
            <a:avLst/>
          </a:prstGeom>
          <a:noFill/>
        </p:spPr>
        <p:txBody>
          <a:bodyPr wrap="square">
            <a:spAutoFit/>
          </a:bodyPr>
          <a:lstStyle/>
          <a:p>
            <a:pPr marL="0" marR="0">
              <a:lnSpc>
                <a:spcPct val="115000"/>
              </a:lnSpc>
              <a:spcAft>
                <a:spcPts val="1000"/>
              </a:spcAft>
            </a:pPr>
            <a:r>
              <a:rPr lang="en-US" sz="1800" i="1">
                <a:effectLst/>
                <a:latin typeface="Inter" panose="02000503000000020004" pitchFamily="2" charset="0"/>
                <a:ea typeface="Calibri" panose="020F0502020204030204" pitchFamily="34" charset="0"/>
                <a:cs typeface="Arial" panose="020B0604020202020204" pitchFamily="34" charset="0"/>
              </a:rPr>
              <a:t>Photos of 2025 Oregon International Air Show performances. (Kyle Lopez Photography)</a:t>
            </a:r>
            <a:endParaRPr lang="en-US" sz="20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21862231-3EB4-E93C-6A32-F61D8AA73546}"/>
              </a:ext>
            </a:extLst>
          </p:cNvPr>
          <p:cNvSpPr txBox="1"/>
          <p:nvPr/>
        </p:nvSpPr>
        <p:spPr>
          <a:xfrm>
            <a:off x="3900888" y="5192325"/>
            <a:ext cx="3503449" cy="1346587"/>
          </a:xfrm>
          <a:prstGeom prst="rect">
            <a:avLst/>
          </a:prstGeom>
          <a:noFill/>
        </p:spPr>
        <p:txBody>
          <a:bodyPr wrap="square">
            <a:spAutoFit/>
          </a:bodyPr>
          <a:lstStyle/>
          <a:p>
            <a:pPr>
              <a:lnSpc>
                <a:spcPct val="115000"/>
              </a:lnSpc>
              <a:spcAft>
                <a:spcPts val="1000"/>
              </a:spcAft>
            </a:pPr>
            <a:r>
              <a:rPr lang="es-ES_tradnl" sz="1800" i="1" noProof="0">
                <a:solidFill>
                  <a:srgbClr val="000000"/>
                </a:solidFill>
                <a:effectLst/>
                <a:latin typeface="Inter" panose="02000503000000020004" pitchFamily="2" charset="0"/>
                <a:ea typeface="Calibri" panose="020F0502020204030204" pitchFamily="34" charset="0"/>
                <a:cs typeface="Arial" panose="020B0604020202020204" pitchFamily="34" charset="0"/>
              </a:rPr>
              <a:t>Fotos de las actuaciones de la Exhibición Aeronáutica Internacional de Oregón 2025</a:t>
            </a:r>
            <a:r>
              <a:rPr lang="es-ES_tradnl" i="1">
                <a:solidFill>
                  <a:srgbClr val="000000"/>
                </a:solidFill>
                <a:latin typeface="Inter" panose="02000503000000020004" pitchFamily="2" charset="0"/>
                <a:ea typeface="Calibri" panose="020F0502020204030204" pitchFamily="34" charset="0"/>
                <a:cs typeface="Arial" panose="020B0604020202020204" pitchFamily="34" charset="0"/>
              </a:rPr>
              <a:t>. (Fotografía de Kyle López)</a:t>
            </a:r>
            <a:endParaRPr lang="es-ES_tradnl" sz="2000" noProof="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93734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C63F3-C2BC-CF44-849F-1D6C11F4225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E2B299-3F2C-C3A6-6E64-BEF23FDAFF73}"/>
              </a:ext>
            </a:extLst>
          </p:cNvPr>
          <p:cNvSpPr>
            <a:spLocks noGrp="1"/>
          </p:cNvSpPr>
          <p:nvPr>
            <p:ph type="sldNum" sz="quarter" idx="11"/>
          </p:nvPr>
        </p:nvSpPr>
        <p:spPr/>
        <p:txBody>
          <a:bodyPr/>
          <a:lstStyle/>
          <a:p>
            <a:fld id="{99F89DBD-657F-0D4B-86A7-CD9BC0A58798}" type="slidenum">
              <a:rPr lang="en-US" smtClean="0"/>
              <a:pPr/>
              <a:t>25</a:t>
            </a:fld>
            <a:endParaRPr lang="en-US"/>
          </a:p>
        </p:txBody>
      </p:sp>
      <p:sp>
        <p:nvSpPr>
          <p:cNvPr id="3" name="Text Placeholder 2">
            <a:extLst>
              <a:ext uri="{FF2B5EF4-FFF2-40B4-BE49-F238E27FC236}">
                <a16:creationId xmlns:a16="http://schemas.microsoft.com/office/drawing/2014/main" id="{4E758FDE-F43B-CF0D-4A16-15688F0475D0}"/>
              </a:ext>
            </a:extLst>
          </p:cNvPr>
          <p:cNvSpPr>
            <a:spLocks noGrp="1"/>
          </p:cNvSpPr>
          <p:nvPr>
            <p:ph type="body" sz="quarter" idx="12"/>
          </p:nvPr>
        </p:nvSpPr>
        <p:spPr>
          <a:xfrm>
            <a:off x="464588" y="396317"/>
            <a:ext cx="11323372" cy="721283"/>
          </a:xfrm>
        </p:spPr>
        <p:txBody>
          <a:bodyPr/>
          <a:lstStyle/>
          <a:p>
            <a:r>
              <a:rPr lang="en-US" sz="3600"/>
              <a:t>PDX 2045 Master Plan Update </a:t>
            </a:r>
            <a:r>
              <a:rPr lang="en-US" sz="3600">
                <a:solidFill>
                  <a:srgbClr val="000000"/>
                </a:solidFill>
              </a:rPr>
              <a:t>/ </a:t>
            </a:r>
            <a:r>
              <a:rPr lang="es-ES_tradnl" sz="3600">
                <a:solidFill>
                  <a:srgbClr val="000000"/>
                </a:solidFill>
              </a:rPr>
              <a:t>Actualización del Plan Maestro PDX 2045</a:t>
            </a:r>
          </a:p>
          <a:p>
            <a:endParaRPr lang="en-US" sz="3600"/>
          </a:p>
        </p:txBody>
      </p:sp>
      <p:pic>
        <p:nvPicPr>
          <p:cNvPr id="2050" name="Picture 2" descr="Rendering of the expanded main terminal at PDX, opened in 2024.">
            <a:extLst>
              <a:ext uri="{FF2B5EF4-FFF2-40B4-BE49-F238E27FC236}">
                <a16:creationId xmlns:a16="http://schemas.microsoft.com/office/drawing/2014/main" id="{4DD546EE-967A-25F8-6BDD-2B7CEC7E1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85900"/>
            <a:ext cx="9753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5CD9EF-804A-1CC9-51F3-9C031CCFDE12}"/>
              </a:ext>
            </a:extLst>
          </p:cNvPr>
          <p:cNvSpPr txBox="1"/>
          <p:nvPr/>
        </p:nvSpPr>
        <p:spPr>
          <a:xfrm>
            <a:off x="1219200" y="5433020"/>
            <a:ext cx="4876800" cy="923330"/>
          </a:xfrm>
          <a:prstGeom prst="rect">
            <a:avLst/>
          </a:prstGeom>
          <a:noFill/>
        </p:spPr>
        <p:txBody>
          <a:bodyPr wrap="square">
            <a:spAutoFit/>
          </a:bodyPr>
          <a:lstStyle/>
          <a:p>
            <a:r>
              <a:rPr lang="en-US" i="1">
                <a:latin typeface="Inter" panose="02000503000000020004" pitchFamily="2" charset="0"/>
                <a:cs typeface="Arial" panose="020B0604020202020204" pitchFamily="34" charset="0"/>
              </a:rPr>
              <a:t>Rendering of the expanded main terminal at PDX which was identified in Airport Futures and opened in 2024.</a:t>
            </a:r>
          </a:p>
        </p:txBody>
      </p:sp>
      <p:sp>
        <p:nvSpPr>
          <p:cNvPr id="4" name="TextBox 3">
            <a:extLst>
              <a:ext uri="{FF2B5EF4-FFF2-40B4-BE49-F238E27FC236}">
                <a16:creationId xmlns:a16="http://schemas.microsoft.com/office/drawing/2014/main" id="{B31568F8-A36C-EC0A-80AE-D9583F82BA19}"/>
              </a:ext>
            </a:extLst>
          </p:cNvPr>
          <p:cNvSpPr txBox="1"/>
          <p:nvPr/>
        </p:nvSpPr>
        <p:spPr>
          <a:xfrm>
            <a:off x="6096000" y="5402559"/>
            <a:ext cx="5355771" cy="923330"/>
          </a:xfrm>
          <a:prstGeom prst="rect">
            <a:avLst/>
          </a:prstGeom>
          <a:noFill/>
        </p:spPr>
        <p:txBody>
          <a:bodyPr wrap="square">
            <a:spAutoFit/>
          </a:bodyPr>
          <a:lstStyle/>
          <a:p>
            <a:r>
              <a:rPr lang="es-ES_tradnl" i="1" noProof="0">
                <a:solidFill>
                  <a:srgbClr val="000000"/>
                </a:solidFill>
                <a:latin typeface="Inter" panose="02000503000000020004" pitchFamily="2" charset="0"/>
                <a:cs typeface="Arial" panose="020B0604020202020204" pitchFamily="34" charset="0"/>
              </a:rPr>
              <a:t>Representación de la ampliación de la terminal principal del aeropuerto PDX, identificada en </a:t>
            </a:r>
            <a:r>
              <a:rPr lang="es-ES_tradnl" i="1" noProof="0" err="1">
                <a:solidFill>
                  <a:srgbClr val="000000"/>
                </a:solidFill>
                <a:latin typeface="Inter" panose="02000503000000020004" pitchFamily="2" charset="0"/>
                <a:cs typeface="Arial" panose="020B0604020202020204" pitchFamily="34" charset="0"/>
              </a:rPr>
              <a:t>Airport</a:t>
            </a:r>
            <a:r>
              <a:rPr lang="es-ES_tradnl" i="1" noProof="0">
                <a:solidFill>
                  <a:srgbClr val="000000"/>
                </a:solidFill>
                <a:latin typeface="Inter" panose="02000503000000020004" pitchFamily="2" charset="0"/>
                <a:cs typeface="Arial" panose="020B0604020202020204" pitchFamily="34" charset="0"/>
              </a:rPr>
              <a:t> Futures e inaugurada en 2024.</a:t>
            </a:r>
          </a:p>
        </p:txBody>
      </p:sp>
    </p:spTree>
    <p:extLst>
      <p:ext uri="{BB962C8B-B14F-4D97-AF65-F5344CB8AC3E}">
        <p14:creationId xmlns:p14="http://schemas.microsoft.com/office/powerpoint/2010/main" val="3986744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BAF06-2B02-2118-115E-613900699D64}"/>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53DBF7D5-02AC-B970-3BA9-1107E036BE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276" y="0"/>
            <a:ext cx="12259239" cy="6886257"/>
          </a:xfrm>
          <a:prstGeom prst="rect">
            <a:avLst/>
          </a:prstGeom>
        </p:spPr>
      </p:pic>
      <p:sp>
        <p:nvSpPr>
          <p:cNvPr id="2" name="Text Placeholder 2">
            <a:extLst>
              <a:ext uri="{FF2B5EF4-FFF2-40B4-BE49-F238E27FC236}">
                <a16:creationId xmlns:a16="http://schemas.microsoft.com/office/drawing/2014/main" id="{E5F8F322-3E30-E2A5-BCE9-0E9FC6C70E36}"/>
              </a:ext>
            </a:extLst>
          </p:cNvPr>
          <p:cNvSpPr>
            <a:spLocks noGrp="1"/>
          </p:cNvSpPr>
          <p:nvPr>
            <p:ph type="body" sz="quarter" idx="12" hasCustomPrompt="1"/>
          </p:nvPr>
        </p:nvSpPr>
        <p:spPr>
          <a:xfrm>
            <a:off x="479337" y="483671"/>
            <a:ext cx="6334125" cy="564776"/>
          </a:xfrm>
        </p:spPr>
        <p:txBody>
          <a:bodyPr>
            <a:noAutofit/>
          </a:bodyPr>
          <a:lstStyle>
            <a:lvl1pPr marL="0" indent="0">
              <a:buFontTx/>
              <a:buNone/>
              <a:defRPr sz="4400">
                <a:solidFill>
                  <a:schemeClr val="accent1"/>
                </a:solidFill>
                <a:latin typeface="Poppins Medium" panose="00000600000000000000" pitchFamily="2" charset="0"/>
                <a:cs typeface="Poppins Medium" panose="00000600000000000000" pitchFamily="2" charset="0"/>
              </a:defRPr>
            </a:lvl1pPr>
          </a:lstStyle>
          <a:p>
            <a:r>
              <a:rPr lang="en-US" sz="3200">
                <a:solidFill>
                  <a:srgbClr val="046BAA"/>
                </a:solidFill>
                <a:effectLst/>
                <a:latin typeface="Poppins" pitchFamily="2" charset="77"/>
                <a:cs typeface="Poppins" pitchFamily="2" charset="77"/>
              </a:rPr>
              <a:t>Public Comment</a:t>
            </a:r>
          </a:p>
        </p:txBody>
      </p:sp>
      <p:pic>
        <p:nvPicPr>
          <p:cNvPr id="4" name="Picture 3" descr="A blue and black logo&#10;&#10;AI-generated content may be incorrect.">
            <a:extLst>
              <a:ext uri="{FF2B5EF4-FFF2-40B4-BE49-F238E27FC236}">
                <a16:creationId xmlns:a16="http://schemas.microsoft.com/office/drawing/2014/main" id="{21808606-DE26-8BB2-4FB4-B5EEE07CFBE1}"/>
              </a:ext>
            </a:extLst>
          </p:cNvPr>
          <p:cNvPicPr>
            <a:picLocks noChangeAspect="1"/>
          </p:cNvPicPr>
          <p:nvPr/>
        </p:nvPicPr>
        <p:blipFill>
          <a:blip r:embed="rId4"/>
          <a:stretch>
            <a:fillRect/>
          </a:stretch>
        </p:blipFill>
        <p:spPr>
          <a:xfrm>
            <a:off x="579077" y="6087701"/>
            <a:ext cx="1362699" cy="220234"/>
          </a:xfrm>
          <a:prstGeom prst="rect">
            <a:avLst/>
          </a:prstGeom>
        </p:spPr>
      </p:pic>
      <p:pic>
        <p:nvPicPr>
          <p:cNvPr id="7" name="Picture 6" descr="A group of people around a table looking at a map&#10;&#10;AI-generated content may be incorrect.">
            <a:extLst>
              <a:ext uri="{FF2B5EF4-FFF2-40B4-BE49-F238E27FC236}">
                <a16:creationId xmlns:a16="http://schemas.microsoft.com/office/drawing/2014/main" id="{D73531DC-5880-89CF-1BEF-BBA6B6EA8AE9}"/>
              </a:ext>
            </a:extLst>
          </p:cNvPr>
          <p:cNvPicPr>
            <a:picLocks noChangeAspect="1"/>
          </p:cNvPicPr>
          <p:nvPr/>
        </p:nvPicPr>
        <p:blipFill>
          <a:blip r:embed="rId5"/>
          <a:stretch>
            <a:fillRect/>
          </a:stretch>
        </p:blipFill>
        <p:spPr>
          <a:xfrm>
            <a:off x="6298367" y="936885"/>
            <a:ext cx="4869305" cy="3651979"/>
          </a:xfrm>
          <a:prstGeom prst="rect">
            <a:avLst/>
          </a:prstGeom>
        </p:spPr>
      </p:pic>
      <p:cxnSp>
        <p:nvCxnSpPr>
          <p:cNvPr id="10" name="Straight Connector 9">
            <a:extLst>
              <a:ext uri="{FF2B5EF4-FFF2-40B4-BE49-F238E27FC236}">
                <a16:creationId xmlns:a16="http://schemas.microsoft.com/office/drawing/2014/main" id="{C34D8B9E-2EB6-86E2-3216-3B1EDB79460C}"/>
              </a:ext>
            </a:extLst>
          </p:cNvPr>
          <p:cNvCxnSpPr>
            <a:cxnSpLocks/>
          </p:cNvCxnSpPr>
          <p:nvPr/>
        </p:nvCxnSpPr>
        <p:spPr>
          <a:xfrm>
            <a:off x="6298367" y="4879298"/>
            <a:ext cx="5893633" cy="0"/>
          </a:xfrm>
          <a:prstGeom prst="line">
            <a:avLst/>
          </a:prstGeom>
          <a:ln w="19050">
            <a:solidFill>
              <a:srgbClr val="F79A4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C384EFF-2464-9328-75C8-A4EA8E0469D8}"/>
              </a:ext>
            </a:extLst>
          </p:cNvPr>
          <p:cNvSpPr txBox="1"/>
          <p:nvPr/>
        </p:nvSpPr>
        <p:spPr>
          <a:xfrm>
            <a:off x="6208426" y="5027088"/>
            <a:ext cx="3671358" cy="523220"/>
          </a:xfrm>
          <a:prstGeom prst="rect">
            <a:avLst/>
          </a:prstGeom>
          <a:noFill/>
        </p:spPr>
        <p:txBody>
          <a:bodyPr wrap="square" rtlCol="0">
            <a:spAutoFit/>
          </a:bodyPr>
          <a:lstStyle/>
          <a:p>
            <a:r>
              <a:rPr lang="en-US" sz="1400">
                <a:solidFill>
                  <a:srgbClr val="000070"/>
                </a:solidFill>
                <a:effectLst/>
                <a:latin typeface="Inter" panose="02000503000000020004" pitchFamily="2" charset="0"/>
              </a:rPr>
              <a:t>See the latest news and sign up for project updates on </a:t>
            </a:r>
            <a:r>
              <a:rPr lang="en-US" sz="1400" b="1">
                <a:solidFill>
                  <a:srgbClr val="000070"/>
                </a:solidFill>
                <a:effectLst/>
                <a:latin typeface="Poppins" pitchFamily="2" charset="77"/>
                <a:cs typeface="Poppins" pitchFamily="2" charset="77"/>
              </a:rPr>
              <a:t>pdx2045.org​</a:t>
            </a:r>
            <a:endParaRPr lang="en-US" sz="1400">
              <a:solidFill>
                <a:srgbClr val="000070"/>
              </a:solidFill>
              <a:effectLst/>
              <a:latin typeface="Poppins" pitchFamily="2" charset="77"/>
              <a:cs typeface="Poppins" pitchFamily="2" charset="77"/>
            </a:endParaRPr>
          </a:p>
        </p:txBody>
      </p:sp>
      <p:sp>
        <p:nvSpPr>
          <p:cNvPr id="13" name="TextBox 12">
            <a:extLst>
              <a:ext uri="{FF2B5EF4-FFF2-40B4-BE49-F238E27FC236}">
                <a16:creationId xmlns:a16="http://schemas.microsoft.com/office/drawing/2014/main" id="{D6071439-037A-7F8E-0EF3-5FA11CEB377D}"/>
              </a:ext>
            </a:extLst>
          </p:cNvPr>
          <p:cNvSpPr txBox="1"/>
          <p:nvPr/>
        </p:nvSpPr>
        <p:spPr>
          <a:xfrm>
            <a:off x="486832" y="1365094"/>
            <a:ext cx="4275872" cy="400110"/>
          </a:xfrm>
          <a:prstGeom prst="rect">
            <a:avLst/>
          </a:prstGeom>
          <a:noFill/>
        </p:spPr>
        <p:txBody>
          <a:bodyPr wrap="square" rtlCol="0">
            <a:spAutoFit/>
          </a:bodyPr>
          <a:lstStyle/>
          <a:p>
            <a:r>
              <a:rPr lang="en-US" sz="2000" b="1">
                <a:solidFill>
                  <a:schemeClr val="accent5"/>
                </a:solidFill>
                <a:effectLst/>
                <a:latin typeface="Poppins" pitchFamily="2" charset="77"/>
                <a:cs typeface="Poppins" pitchFamily="2" charset="77"/>
              </a:rPr>
              <a:t>Your feedback is essential!</a:t>
            </a:r>
            <a:endParaRPr lang="en-US" sz="2000">
              <a:solidFill>
                <a:schemeClr val="accent5"/>
              </a:solidFill>
              <a:effectLst/>
              <a:latin typeface="Poppins" pitchFamily="2" charset="77"/>
              <a:cs typeface="Poppins" pitchFamily="2" charset="77"/>
            </a:endParaRPr>
          </a:p>
        </p:txBody>
      </p:sp>
      <p:sp>
        <p:nvSpPr>
          <p:cNvPr id="14" name="TextBox 13">
            <a:extLst>
              <a:ext uri="{FF2B5EF4-FFF2-40B4-BE49-F238E27FC236}">
                <a16:creationId xmlns:a16="http://schemas.microsoft.com/office/drawing/2014/main" id="{FCE6169E-D060-69F8-08A3-084BF24D6158}"/>
              </a:ext>
            </a:extLst>
          </p:cNvPr>
          <p:cNvSpPr txBox="1"/>
          <p:nvPr/>
        </p:nvSpPr>
        <p:spPr>
          <a:xfrm>
            <a:off x="486833" y="1784033"/>
            <a:ext cx="3170768" cy="784830"/>
          </a:xfrm>
          <a:prstGeom prst="rect">
            <a:avLst/>
          </a:prstGeom>
          <a:noFill/>
        </p:spPr>
        <p:txBody>
          <a:bodyPr wrap="square" rtlCol="0">
            <a:spAutoFit/>
          </a:bodyPr>
          <a:lstStyle/>
          <a:p>
            <a:pPr>
              <a:spcBef>
                <a:spcPts val="600"/>
              </a:spcBef>
            </a:pPr>
            <a:r>
              <a:rPr lang="en-US" sz="1500" b="1">
                <a:solidFill>
                  <a:srgbClr val="000070"/>
                </a:solidFill>
                <a:effectLst/>
                <a:latin typeface="Poppins" pitchFamily="2" charset="77"/>
                <a:cs typeface="Poppins" pitchFamily="2" charset="77"/>
              </a:rPr>
              <a:t>Please take our survey by scanning the QR code below or fill out a paper survey.</a:t>
            </a:r>
            <a:endParaRPr lang="en-US" sz="1500">
              <a:solidFill>
                <a:srgbClr val="000070"/>
              </a:solidFill>
              <a:effectLst/>
              <a:latin typeface="Poppins" pitchFamily="2" charset="77"/>
              <a:cs typeface="Poppins" pitchFamily="2" charset="77"/>
            </a:endParaRPr>
          </a:p>
        </p:txBody>
      </p:sp>
      <p:sp>
        <p:nvSpPr>
          <p:cNvPr id="17" name="Rectangle 16">
            <a:extLst>
              <a:ext uri="{FF2B5EF4-FFF2-40B4-BE49-F238E27FC236}">
                <a16:creationId xmlns:a16="http://schemas.microsoft.com/office/drawing/2014/main" id="{C7213777-304B-993B-35D8-221610C94CF1}"/>
              </a:ext>
            </a:extLst>
          </p:cNvPr>
          <p:cNvSpPr/>
          <p:nvPr/>
        </p:nvSpPr>
        <p:spPr>
          <a:xfrm>
            <a:off x="563119" y="2795666"/>
            <a:ext cx="2697240" cy="2697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C5C4FEB-690F-DAA2-5230-A67199CB57AE}"/>
              </a:ext>
            </a:extLst>
          </p:cNvPr>
          <p:cNvPicPr>
            <a:picLocks noChangeAspect="1"/>
          </p:cNvPicPr>
          <p:nvPr/>
        </p:nvPicPr>
        <p:blipFill>
          <a:blip r:embed="rId6"/>
          <a:srcRect/>
          <a:stretch/>
        </p:blipFill>
        <p:spPr>
          <a:xfrm>
            <a:off x="779576" y="3053175"/>
            <a:ext cx="2220346" cy="2231560"/>
          </a:xfrm>
          <a:prstGeom prst="rect">
            <a:avLst/>
          </a:prstGeom>
        </p:spPr>
      </p:pic>
      <p:pic>
        <p:nvPicPr>
          <p:cNvPr id="19" name="Picture 18" descr="An orange arrow pointing to the left&#10;&#10;AI-generated content may be incorrect.">
            <a:extLst>
              <a:ext uri="{FF2B5EF4-FFF2-40B4-BE49-F238E27FC236}">
                <a16:creationId xmlns:a16="http://schemas.microsoft.com/office/drawing/2014/main" id="{1F578AF9-9C78-0F16-04DA-224274A2A5C2}"/>
              </a:ext>
            </a:extLst>
          </p:cNvPr>
          <p:cNvPicPr>
            <a:picLocks noChangeAspect="1"/>
          </p:cNvPicPr>
          <p:nvPr/>
        </p:nvPicPr>
        <p:blipFill>
          <a:blip r:embed="rId7"/>
          <a:stretch>
            <a:fillRect/>
          </a:stretch>
        </p:blipFill>
        <p:spPr>
          <a:xfrm>
            <a:off x="3526954" y="2265372"/>
            <a:ext cx="546100" cy="698500"/>
          </a:xfrm>
          <a:prstGeom prst="rect">
            <a:avLst/>
          </a:prstGeom>
        </p:spPr>
      </p:pic>
    </p:spTree>
    <p:extLst>
      <p:ext uri="{BB962C8B-B14F-4D97-AF65-F5344CB8AC3E}">
        <p14:creationId xmlns:p14="http://schemas.microsoft.com/office/powerpoint/2010/main" val="3737316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7710FA0-1BB9-0BBA-98B8-A7A9EDFD9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515" r="14204" b="5861"/>
          <a:stretch/>
        </p:blipFill>
        <p:spPr bwMode="auto">
          <a:xfrm>
            <a:off x="8179417" y="0"/>
            <a:ext cx="4012583" cy="6858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55F498A9-1572-FF20-D910-4FAA9C06C8AF}"/>
              </a:ext>
            </a:extLst>
          </p:cNvPr>
          <p:cNvSpPr>
            <a:spLocks noGrp="1"/>
          </p:cNvSpPr>
          <p:nvPr>
            <p:ph type="sldNum" sz="quarter" idx="11"/>
          </p:nvPr>
        </p:nvSpPr>
        <p:spPr/>
        <p:txBody>
          <a:bodyPr/>
          <a:lstStyle/>
          <a:p>
            <a:fld id="{99F89DBD-657F-0D4B-86A7-CD9BC0A58798}" type="slidenum">
              <a:rPr lang="en-US" smtClean="0"/>
              <a:pPr/>
              <a:t>27</a:t>
            </a:fld>
            <a:endParaRPr lang="en-US"/>
          </a:p>
        </p:txBody>
      </p:sp>
      <p:sp>
        <p:nvSpPr>
          <p:cNvPr id="3" name="Text Placeholder 2">
            <a:extLst>
              <a:ext uri="{FF2B5EF4-FFF2-40B4-BE49-F238E27FC236}">
                <a16:creationId xmlns:a16="http://schemas.microsoft.com/office/drawing/2014/main" id="{BE052492-4A5A-588A-CFDE-5394D916DD91}"/>
              </a:ext>
            </a:extLst>
          </p:cNvPr>
          <p:cNvSpPr>
            <a:spLocks noGrp="1"/>
          </p:cNvSpPr>
          <p:nvPr>
            <p:ph type="body" sz="quarter" idx="12"/>
          </p:nvPr>
        </p:nvSpPr>
        <p:spPr>
          <a:xfrm>
            <a:off x="143373" y="251634"/>
            <a:ext cx="6783649" cy="721283"/>
          </a:xfrm>
        </p:spPr>
        <p:txBody>
          <a:bodyPr vert="horz" lIns="91440" tIns="45720" rIns="91440" bIns="45720" rtlCol="0" anchor="t">
            <a:noAutofit/>
          </a:bodyPr>
          <a:lstStyle/>
          <a:p>
            <a:r>
              <a:rPr lang="en-US" sz="4000">
                <a:latin typeface="Poppins Medium"/>
                <a:cs typeface="Poppins Medium"/>
              </a:rPr>
              <a:t>Aircraft Noise Program </a:t>
            </a:r>
            <a:r>
              <a:rPr lang="en-US" sz="4000">
                <a:solidFill>
                  <a:srgbClr val="000000"/>
                </a:solidFill>
                <a:latin typeface="Poppins Medium"/>
                <a:cs typeface="Poppins Medium"/>
              </a:rPr>
              <a:t>/ </a:t>
            </a:r>
            <a:r>
              <a:rPr lang="es-ES_tradnl" sz="4000">
                <a:solidFill>
                  <a:srgbClr val="000000"/>
                </a:solidFill>
                <a:latin typeface="Poppins Medium"/>
                <a:cs typeface="Poppins Medium"/>
              </a:rPr>
              <a:t>Ruido de los Aviones</a:t>
            </a:r>
            <a:r>
              <a:rPr lang="en-US" sz="4000">
                <a:latin typeface="Poppins Medium"/>
                <a:cs typeface="Poppins Medium"/>
              </a:rPr>
              <a:t> </a:t>
            </a:r>
          </a:p>
        </p:txBody>
      </p:sp>
      <p:sp>
        <p:nvSpPr>
          <p:cNvPr id="4" name="Text Placeholder 3">
            <a:extLst>
              <a:ext uri="{FF2B5EF4-FFF2-40B4-BE49-F238E27FC236}">
                <a16:creationId xmlns:a16="http://schemas.microsoft.com/office/drawing/2014/main" id="{BFACAB8E-862A-7AAE-DA9C-579258C6BED4}"/>
              </a:ext>
            </a:extLst>
          </p:cNvPr>
          <p:cNvSpPr>
            <a:spLocks noGrp="1"/>
          </p:cNvSpPr>
          <p:nvPr>
            <p:ph type="body" sz="quarter" idx="13"/>
          </p:nvPr>
        </p:nvSpPr>
        <p:spPr>
          <a:xfrm>
            <a:off x="404040" y="1465262"/>
            <a:ext cx="3358754" cy="4891088"/>
          </a:xfrm>
        </p:spPr>
        <p:txBody>
          <a:bodyPr vert="horz" lIns="91440" tIns="45720" rIns="91440" bIns="45720" rtlCol="0" anchor="t">
            <a:normAutofit/>
          </a:bodyPr>
          <a:lstStyle/>
          <a:p>
            <a:pPr marL="342900" indent="-342900"/>
            <a:r>
              <a:rPr lang="en-US" sz="1800" kern="0">
                <a:latin typeface="Inter"/>
              </a:rPr>
              <a:t>Public noise reporting via noise hotline, online web form and email</a:t>
            </a:r>
            <a:endParaRPr lang="en-US" sz="1800" kern="0"/>
          </a:p>
          <a:p>
            <a:pPr marL="219075" lvl="1" indent="0">
              <a:buNone/>
            </a:pPr>
            <a:r>
              <a:rPr lang="en-US" sz="1600" kern="0">
                <a:latin typeface="Inter"/>
                <a:hlinkClick r:id="rId4"/>
              </a:rPr>
              <a:t>www.portofportland.com/NoiseManagement</a:t>
            </a:r>
            <a:r>
              <a:rPr lang="en-US" sz="1600" kern="0">
                <a:latin typeface="Inter"/>
              </a:rPr>
              <a:t> </a:t>
            </a:r>
            <a:endParaRPr lang="en-US" sz="1600" kern="0"/>
          </a:p>
          <a:p>
            <a:pPr indent="-342900">
              <a:buFont typeface="Arial" panose="02000503000000020004" pitchFamily="2" charset="0"/>
              <a:buChar char="•"/>
            </a:pPr>
            <a:r>
              <a:rPr lang="en-US" sz="1800" kern="0">
                <a:latin typeface="Inter"/>
              </a:rPr>
              <a:t>Strive to identify opportunities to reduce noise impacts where feasible</a:t>
            </a:r>
            <a:endParaRPr lang="en-US" sz="1800" kern="0"/>
          </a:p>
          <a:p>
            <a:r>
              <a:rPr lang="en-US" sz="1800" kern="0">
                <a:latin typeface="Inter"/>
              </a:rPr>
              <a:t>“Fly Friendly” program</a:t>
            </a:r>
            <a:endParaRPr lang="en-US" sz="1800" kern="0"/>
          </a:p>
          <a:p>
            <a:pPr marL="401955" lvl="1">
              <a:buFont typeface="Inter" panose="020B0604020202020204" pitchFamily="34" charset="0"/>
              <a:buChar char="-"/>
            </a:pPr>
            <a:r>
              <a:rPr lang="en-US" sz="1800" kern="0">
                <a:latin typeface="Inter"/>
              </a:rPr>
              <a:t>Encourages pilots to follow voluntary noise abatement procedures</a:t>
            </a:r>
            <a:endParaRPr lang="en-US" sz="1800" kern="0"/>
          </a:p>
        </p:txBody>
      </p:sp>
      <p:sp>
        <p:nvSpPr>
          <p:cNvPr id="6" name="Text Placeholder 3">
            <a:extLst>
              <a:ext uri="{FF2B5EF4-FFF2-40B4-BE49-F238E27FC236}">
                <a16:creationId xmlns:a16="http://schemas.microsoft.com/office/drawing/2014/main" id="{78C54AD2-9C91-ECBE-4B4E-BD5E1F916A49}"/>
              </a:ext>
            </a:extLst>
          </p:cNvPr>
          <p:cNvSpPr txBox="1">
            <a:spLocks/>
          </p:cNvSpPr>
          <p:nvPr/>
        </p:nvSpPr>
        <p:spPr>
          <a:xfrm>
            <a:off x="4036769" y="1382613"/>
            <a:ext cx="3868673" cy="5156299"/>
          </a:xfrm>
          <a:prstGeom prst="rect">
            <a:avLst/>
          </a:prstGeom>
        </p:spPr>
        <p:txBody>
          <a:bodyPr vert="horz" lIns="91440" tIns="45720" rIns="91440" bIns="45720" rtlCol="0" anchor="t">
            <a:normAutofit fontScale="92500"/>
          </a:bodyPr>
          <a:lstStyle>
            <a:lvl1pPr marL="18288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SzPct val="90000"/>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600"/>
              </a:spcBef>
            </a:pPr>
            <a:r>
              <a:rPr lang="es-ES_tradnl" sz="1800">
                <a:solidFill>
                  <a:srgbClr val="000000"/>
                </a:solidFill>
                <a:latin typeface="Inter"/>
              </a:rPr>
              <a:t>Administración del ruido</a:t>
            </a:r>
            <a:endParaRPr lang="es-ES_tradnl" sz="1800">
              <a:solidFill>
                <a:srgbClr val="000000"/>
              </a:solidFill>
            </a:endParaRPr>
          </a:p>
          <a:p>
            <a:pPr marL="401955" lvl="1">
              <a:lnSpc>
                <a:spcPct val="120000"/>
              </a:lnSpc>
              <a:spcBef>
                <a:spcPts val="600"/>
              </a:spcBef>
            </a:pPr>
            <a:r>
              <a:rPr lang="es-ES_tradnl" sz="1800">
                <a:solidFill>
                  <a:srgbClr val="000000"/>
                </a:solidFill>
                <a:latin typeface="Inter"/>
              </a:rPr>
              <a:t>Denuncia pública del ruido a través de la línea directa, el formulario web y el correo electrónico</a:t>
            </a:r>
            <a:endParaRPr lang="es-ES_tradnl" sz="1800">
              <a:solidFill>
                <a:srgbClr val="000000"/>
              </a:solidFill>
            </a:endParaRPr>
          </a:p>
          <a:p>
            <a:pPr marL="401955" lvl="1">
              <a:lnSpc>
                <a:spcPct val="120000"/>
              </a:lnSpc>
              <a:spcBef>
                <a:spcPts val="600"/>
              </a:spcBef>
            </a:pPr>
            <a:r>
              <a:rPr lang="es-ES_tradnl" sz="1800">
                <a:solidFill>
                  <a:srgbClr val="006AA8"/>
                </a:solidFill>
                <a:latin typeface="Inter"/>
                <a:hlinkClick r:id="rId4">
                  <a:extLst>
                    <a:ext uri="{A12FA001-AC4F-418D-AE19-62706E023703}">
                      <ahyp:hlinkClr xmlns:ahyp="http://schemas.microsoft.com/office/drawing/2018/hyperlinkcolor" val="tx"/>
                    </a:ext>
                  </a:extLst>
                </a:hlinkClick>
              </a:rPr>
              <a:t>www.portofportland.com/Noise</a:t>
            </a:r>
            <a:br>
              <a:rPr lang="es-ES_tradnl" sz="1800">
                <a:solidFill>
                  <a:srgbClr val="006AA8"/>
                </a:solidFill>
                <a:latin typeface="Inter"/>
                <a:hlinkClick r:id="rId4">
                  <a:extLst>
                    <a:ext uri="{A12FA001-AC4F-418D-AE19-62706E023703}">
                      <ahyp:hlinkClr xmlns:ahyp="http://schemas.microsoft.com/office/drawing/2018/hyperlinkcolor" val="tx"/>
                    </a:ext>
                  </a:extLst>
                </a:hlinkClick>
              </a:rPr>
            </a:br>
            <a:r>
              <a:rPr lang="es-ES_tradnl" sz="1800">
                <a:solidFill>
                  <a:srgbClr val="006AA8"/>
                </a:solidFill>
                <a:latin typeface="Inter"/>
                <a:hlinkClick r:id="rId4">
                  <a:extLst>
                    <a:ext uri="{A12FA001-AC4F-418D-AE19-62706E023703}">
                      <ahyp:hlinkClr xmlns:ahyp="http://schemas.microsoft.com/office/drawing/2018/hyperlinkcolor" val="tx"/>
                    </a:ext>
                  </a:extLst>
                </a:hlinkClick>
              </a:rPr>
              <a:t>Management</a:t>
            </a:r>
            <a:r>
              <a:rPr lang="es-ES_tradnl" sz="1800">
                <a:solidFill>
                  <a:srgbClr val="006AA8"/>
                </a:solidFill>
                <a:latin typeface="Inter"/>
              </a:rPr>
              <a:t> </a:t>
            </a:r>
          </a:p>
          <a:p>
            <a:pPr marL="401955" lvl="1">
              <a:lnSpc>
                <a:spcPct val="120000"/>
              </a:lnSpc>
              <a:spcBef>
                <a:spcPts val="600"/>
              </a:spcBef>
            </a:pPr>
            <a:r>
              <a:rPr lang="es-ES_tradnl" sz="1800">
                <a:solidFill>
                  <a:srgbClr val="000000"/>
                </a:solidFill>
                <a:latin typeface="Inter"/>
              </a:rPr>
              <a:t>Esfuerzo por identificar oportunidades para reducir el impacto del ruido siempre que sea posible</a:t>
            </a:r>
          </a:p>
          <a:p>
            <a:pPr>
              <a:lnSpc>
                <a:spcPct val="120000"/>
              </a:lnSpc>
              <a:spcBef>
                <a:spcPts val="600"/>
              </a:spcBef>
            </a:pPr>
            <a:r>
              <a:rPr lang="es-ES_tradnl" sz="1800">
                <a:solidFill>
                  <a:srgbClr val="000000"/>
                </a:solidFill>
                <a:latin typeface="Inter"/>
              </a:rPr>
              <a:t>Programa “</a:t>
            </a:r>
            <a:r>
              <a:rPr lang="es-ES_tradnl" sz="1800" err="1">
                <a:solidFill>
                  <a:srgbClr val="000000"/>
                </a:solidFill>
                <a:latin typeface="Inter"/>
              </a:rPr>
              <a:t>Fly</a:t>
            </a:r>
            <a:r>
              <a:rPr lang="es-ES_tradnl" sz="1800">
                <a:solidFill>
                  <a:srgbClr val="000000"/>
                </a:solidFill>
                <a:latin typeface="Inter"/>
              </a:rPr>
              <a:t> </a:t>
            </a:r>
            <a:r>
              <a:rPr lang="es-ES_tradnl" sz="1800" err="1">
                <a:solidFill>
                  <a:srgbClr val="000000"/>
                </a:solidFill>
                <a:latin typeface="Inter"/>
              </a:rPr>
              <a:t>Friendly</a:t>
            </a:r>
            <a:r>
              <a:rPr lang="es-ES_tradnl" sz="1800">
                <a:solidFill>
                  <a:srgbClr val="000000"/>
                </a:solidFill>
                <a:latin typeface="Inter"/>
              </a:rPr>
              <a:t>” </a:t>
            </a:r>
            <a:endParaRPr lang="es-ES_tradnl" sz="1800">
              <a:solidFill>
                <a:srgbClr val="000000"/>
              </a:solidFill>
            </a:endParaRPr>
          </a:p>
          <a:p>
            <a:pPr marL="401955" lvl="1">
              <a:lnSpc>
                <a:spcPct val="120000"/>
              </a:lnSpc>
              <a:spcBef>
                <a:spcPts val="600"/>
              </a:spcBef>
              <a:buFont typeface="Inter" panose="020B0604020202020204" pitchFamily="34" charset="0"/>
              <a:buChar char="-"/>
            </a:pPr>
            <a:r>
              <a:rPr lang="es-ES_tradnl" sz="1800">
                <a:solidFill>
                  <a:srgbClr val="000000"/>
                </a:solidFill>
                <a:latin typeface="Inter"/>
              </a:rPr>
              <a:t>Se anima a los pilotos a seguir procedimientos voluntarios de reducción del ruido</a:t>
            </a:r>
            <a:endParaRPr lang="es-ES_tradnl" sz="1800">
              <a:solidFill>
                <a:srgbClr val="000000"/>
              </a:solidFill>
            </a:endParaRPr>
          </a:p>
        </p:txBody>
      </p:sp>
    </p:spTree>
    <p:extLst>
      <p:ext uri="{BB962C8B-B14F-4D97-AF65-F5344CB8AC3E}">
        <p14:creationId xmlns:p14="http://schemas.microsoft.com/office/powerpoint/2010/main" val="2676395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052492-4A5A-588A-CFDE-5394D916DD91}"/>
              </a:ext>
            </a:extLst>
          </p:cNvPr>
          <p:cNvSpPr>
            <a:spLocks noGrp="1"/>
          </p:cNvSpPr>
          <p:nvPr>
            <p:ph type="body" sz="quarter" idx="12"/>
          </p:nvPr>
        </p:nvSpPr>
        <p:spPr>
          <a:xfrm>
            <a:off x="3512457" y="260619"/>
            <a:ext cx="8296846" cy="1291806"/>
          </a:xfrm>
        </p:spPr>
        <p:txBody>
          <a:bodyPr/>
          <a:lstStyle/>
          <a:p>
            <a:r>
              <a:rPr lang="en-US" sz="3200"/>
              <a:t>Bringing Unleaded Aviation Fuel to Hillsboro Airport </a:t>
            </a:r>
            <a:r>
              <a:rPr lang="en-US" sz="3200">
                <a:solidFill>
                  <a:srgbClr val="000000"/>
                </a:solidFill>
              </a:rPr>
              <a:t>/ </a:t>
            </a:r>
            <a:r>
              <a:rPr lang="es-ES_tradnl" sz="3200">
                <a:solidFill>
                  <a:srgbClr val="000000"/>
                </a:solidFill>
              </a:rPr>
              <a:t>Introducción del Combustible de Aviación sin Plomo en el Aeropuerto de Hillsboro</a:t>
            </a:r>
          </a:p>
          <a:p>
            <a:endParaRPr lang="en-US" sz="3200"/>
          </a:p>
        </p:txBody>
      </p:sp>
      <p:sp>
        <p:nvSpPr>
          <p:cNvPr id="4" name="Text Placeholder 3">
            <a:extLst>
              <a:ext uri="{FF2B5EF4-FFF2-40B4-BE49-F238E27FC236}">
                <a16:creationId xmlns:a16="http://schemas.microsoft.com/office/drawing/2014/main" id="{BFACAB8E-862A-7AAE-DA9C-579258C6BED4}"/>
              </a:ext>
            </a:extLst>
          </p:cNvPr>
          <p:cNvSpPr>
            <a:spLocks noGrp="1"/>
          </p:cNvSpPr>
          <p:nvPr>
            <p:ph type="body" sz="quarter" idx="13"/>
          </p:nvPr>
        </p:nvSpPr>
        <p:spPr>
          <a:xfrm>
            <a:off x="3310428" y="2269841"/>
            <a:ext cx="4135987" cy="4766262"/>
          </a:xfrm>
        </p:spPr>
        <p:txBody>
          <a:bodyPr vert="horz" lIns="91440" tIns="45720" rIns="91440" bIns="45720" rtlCol="0" anchor="t">
            <a:normAutofit/>
          </a:bodyPr>
          <a:lstStyle/>
          <a:p>
            <a:r>
              <a:rPr lang="en-US" sz="2000">
                <a:latin typeface="Inter"/>
              </a:rPr>
              <a:t>Initial outreach included pilots, roundtable participants, elected officials, and local leaders</a:t>
            </a:r>
            <a:endParaRPr lang="en-US" sz="2000"/>
          </a:p>
          <a:p>
            <a:r>
              <a:rPr lang="en-US" sz="2000">
                <a:latin typeface="Inter"/>
              </a:rPr>
              <a:t>Draft readiness and transition plan released for feedback August 12-26</a:t>
            </a:r>
            <a:endParaRPr lang="en-US" sz="2000"/>
          </a:p>
          <a:p>
            <a:r>
              <a:rPr lang="en-US" sz="2000">
                <a:latin typeface="Inter"/>
              </a:rPr>
              <a:t>Feedback used to ensure the plan is clear and easy to understand</a:t>
            </a:r>
          </a:p>
          <a:p>
            <a:r>
              <a:rPr lang="en-US" sz="2000">
                <a:latin typeface="Inter"/>
              </a:rPr>
              <a:t>Final plan and updates: </a:t>
            </a:r>
            <a:r>
              <a:rPr lang="en-US" sz="2000">
                <a:latin typeface="Inter"/>
                <a:hlinkClick r:id="rId3"/>
              </a:rPr>
              <a:t>portofportland.com/</a:t>
            </a:r>
            <a:r>
              <a:rPr lang="en-US" sz="2000" err="1">
                <a:latin typeface="Inter"/>
                <a:hlinkClick r:id="rId3"/>
              </a:rPr>
              <a:t>hio</a:t>
            </a:r>
            <a:r>
              <a:rPr lang="en-US" sz="2000">
                <a:latin typeface="Inter"/>
                <a:hlinkClick r:id="rId3"/>
              </a:rPr>
              <a:t>/</a:t>
            </a:r>
            <a:r>
              <a:rPr lang="en-US" sz="2000" err="1">
                <a:latin typeface="Inter"/>
                <a:hlinkClick r:id="rId3"/>
              </a:rPr>
              <a:t>leadfreefuel</a:t>
            </a:r>
            <a:endParaRPr lang="en-US" sz="2000">
              <a:latin typeface="Inter"/>
            </a:endParaRPr>
          </a:p>
        </p:txBody>
      </p:sp>
      <p:pic>
        <p:nvPicPr>
          <p:cNvPr id="7" name="Picture 6">
            <a:extLst>
              <a:ext uri="{FF2B5EF4-FFF2-40B4-BE49-F238E27FC236}">
                <a16:creationId xmlns:a16="http://schemas.microsoft.com/office/drawing/2014/main" id="{33845CD8-934D-84E7-4989-ACBC11CE7D92}"/>
              </a:ext>
            </a:extLst>
          </p:cNvPr>
          <p:cNvPicPr>
            <a:picLocks noChangeAspect="1"/>
          </p:cNvPicPr>
          <p:nvPr/>
        </p:nvPicPr>
        <p:blipFill>
          <a:blip r:embed="rId4"/>
          <a:stretch>
            <a:fillRect/>
          </a:stretch>
        </p:blipFill>
        <p:spPr>
          <a:xfrm>
            <a:off x="382697" y="260619"/>
            <a:ext cx="2791083" cy="3587837"/>
          </a:xfrm>
          <a:prstGeom prst="rect">
            <a:avLst/>
          </a:prstGeom>
          <a:ln>
            <a:noFill/>
          </a:ln>
          <a:effectLst>
            <a:outerShdw blurRad="292100" dist="139700" dir="2700000" algn="tl" rotWithShape="0">
              <a:srgbClr val="333333">
                <a:alpha val="65000"/>
              </a:srgbClr>
            </a:outerShdw>
          </a:effectLst>
        </p:spPr>
      </p:pic>
      <p:sp>
        <p:nvSpPr>
          <p:cNvPr id="5" name="Text Placeholder 3">
            <a:extLst>
              <a:ext uri="{FF2B5EF4-FFF2-40B4-BE49-F238E27FC236}">
                <a16:creationId xmlns:a16="http://schemas.microsoft.com/office/drawing/2014/main" id="{FE817EE9-D048-FA32-0BA5-69C646A96F36}"/>
              </a:ext>
            </a:extLst>
          </p:cNvPr>
          <p:cNvSpPr txBox="1">
            <a:spLocks/>
          </p:cNvSpPr>
          <p:nvPr/>
        </p:nvSpPr>
        <p:spPr>
          <a:xfrm>
            <a:off x="7446415" y="2269841"/>
            <a:ext cx="4498843" cy="4766262"/>
          </a:xfrm>
          <a:prstGeom prst="rect">
            <a:avLst/>
          </a:prstGeom>
        </p:spPr>
        <p:txBody>
          <a:bodyPr vert="horz" lIns="91440" tIns="45720" rIns="91440" bIns="45720" rtlCol="0" anchor="t">
            <a:normAutofit fontScale="77500" lnSpcReduction="20000"/>
          </a:bodyPr>
          <a:lstStyle>
            <a:lvl1pPr marL="18288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SzPct val="90000"/>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s-ES_tradnl">
                <a:solidFill>
                  <a:srgbClr val="000000"/>
                </a:solidFill>
                <a:latin typeface="Inter"/>
              </a:rPr>
              <a:t>La promoción inicial incluyó a pilotos, participantes en mesas redondas, funcionarios electos y líderes locales.</a:t>
            </a:r>
          </a:p>
          <a:p>
            <a:pPr>
              <a:lnSpc>
                <a:spcPct val="120000"/>
              </a:lnSpc>
            </a:pPr>
            <a:r>
              <a:rPr lang="es-ES_tradnl">
                <a:solidFill>
                  <a:srgbClr val="000000"/>
                </a:solidFill>
                <a:latin typeface="Inter"/>
              </a:rPr>
              <a:t>Se publicó un borrador del plan de preparación y transición para recibir opiniones entre el 12 y el 26 de agosto.</a:t>
            </a:r>
          </a:p>
          <a:p>
            <a:pPr>
              <a:lnSpc>
                <a:spcPct val="120000"/>
              </a:lnSpc>
            </a:pPr>
            <a:r>
              <a:rPr lang="es-ES_tradnl">
                <a:solidFill>
                  <a:srgbClr val="000000"/>
                </a:solidFill>
                <a:latin typeface="Inter"/>
              </a:rPr>
              <a:t>Se utilizaron las opiniones para garantizar que el plan fuera claro y sencillo de entender.</a:t>
            </a:r>
          </a:p>
          <a:p>
            <a:pPr>
              <a:lnSpc>
                <a:spcPct val="120000"/>
              </a:lnSpc>
            </a:pPr>
            <a:r>
              <a:rPr lang="es-ES_tradnl">
                <a:solidFill>
                  <a:srgbClr val="000000"/>
                </a:solidFill>
                <a:latin typeface="Inter"/>
              </a:rPr>
              <a:t>Plan definitivo y actualizaciones: </a:t>
            </a:r>
            <a:r>
              <a:rPr lang="es-ES_tradnl">
                <a:latin typeface="Inter"/>
                <a:hlinkClick r:id="rId3"/>
              </a:rPr>
              <a:t>portofportland.com/</a:t>
            </a:r>
            <a:r>
              <a:rPr lang="es-ES_tradnl" err="1">
                <a:latin typeface="Inter"/>
                <a:hlinkClick r:id="rId3"/>
              </a:rPr>
              <a:t>hio</a:t>
            </a:r>
            <a:r>
              <a:rPr lang="es-ES_tradnl">
                <a:latin typeface="Inter"/>
                <a:hlinkClick r:id="rId3"/>
              </a:rPr>
              <a:t>/</a:t>
            </a:r>
            <a:r>
              <a:rPr lang="es-ES_tradnl" err="1">
                <a:latin typeface="Inter"/>
                <a:hlinkClick r:id="rId3"/>
              </a:rPr>
              <a:t>leadfreefuel</a:t>
            </a:r>
            <a:endParaRPr lang="es-ES_tradnl">
              <a:latin typeface="Inter"/>
            </a:endParaRPr>
          </a:p>
        </p:txBody>
      </p:sp>
    </p:spTree>
    <p:extLst>
      <p:ext uri="{BB962C8B-B14F-4D97-AF65-F5344CB8AC3E}">
        <p14:creationId xmlns:p14="http://schemas.microsoft.com/office/powerpoint/2010/main" val="3897839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F498A9-1572-FF20-D910-4FAA9C06C8AF}"/>
              </a:ext>
            </a:extLst>
          </p:cNvPr>
          <p:cNvSpPr>
            <a:spLocks noGrp="1"/>
          </p:cNvSpPr>
          <p:nvPr>
            <p:ph type="sldNum" sz="quarter" idx="11"/>
          </p:nvPr>
        </p:nvSpPr>
        <p:spPr/>
        <p:txBody>
          <a:bodyPr/>
          <a:lstStyle/>
          <a:p>
            <a:fld id="{99F89DBD-657F-0D4B-86A7-CD9BC0A58798}" type="slidenum">
              <a:rPr lang="en-US" smtClean="0"/>
              <a:pPr/>
              <a:t>29</a:t>
            </a:fld>
            <a:endParaRPr lang="en-US"/>
          </a:p>
        </p:txBody>
      </p:sp>
      <p:pic>
        <p:nvPicPr>
          <p:cNvPr id="1026" name="Picture 2" descr="May be an image of 7 people, aircraft and text that says 'Event Update: The Hillsboro Airport Block Party Has Been Canceled ミドイーフメ'">
            <a:extLst>
              <a:ext uri="{FF2B5EF4-FFF2-40B4-BE49-F238E27FC236}">
                <a16:creationId xmlns:a16="http://schemas.microsoft.com/office/drawing/2014/main" id="{4302D689-6703-8E76-F70C-42E01E76B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961F55E-0737-F1E2-DD73-AF8B733E27D7}"/>
              </a:ext>
            </a:extLst>
          </p:cNvPr>
          <p:cNvPicPr>
            <a:picLocks noChangeAspect="1"/>
          </p:cNvPicPr>
          <p:nvPr/>
        </p:nvPicPr>
        <p:blipFill>
          <a:blip r:embed="rId4"/>
          <a:stretch>
            <a:fillRect/>
          </a:stretch>
        </p:blipFill>
        <p:spPr>
          <a:xfrm>
            <a:off x="5822373" y="209095"/>
            <a:ext cx="6154271" cy="2245173"/>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5225A77C-C00B-1596-EBCD-BCD8150E9A26}"/>
              </a:ext>
            </a:extLst>
          </p:cNvPr>
          <p:cNvGrpSpPr/>
          <p:nvPr/>
        </p:nvGrpSpPr>
        <p:grpSpPr>
          <a:xfrm>
            <a:off x="5822374" y="2595127"/>
            <a:ext cx="6154270" cy="3970318"/>
            <a:chOff x="183149" y="2427262"/>
            <a:chExt cx="6154270" cy="3970318"/>
          </a:xfrm>
        </p:grpSpPr>
        <p:sp>
          <p:nvSpPr>
            <p:cNvPr id="6" name="TextBox 5">
              <a:extLst>
                <a:ext uri="{FF2B5EF4-FFF2-40B4-BE49-F238E27FC236}">
                  <a16:creationId xmlns:a16="http://schemas.microsoft.com/office/drawing/2014/main" id="{8222E678-05E9-8A31-89EF-340BC238B8D1}"/>
                </a:ext>
              </a:extLst>
            </p:cNvPr>
            <p:cNvSpPr txBox="1"/>
            <p:nvPr/>
          </p:nvSpPr>
          <p:spPr>
            <a:xfrm>
              <a:off x="183149" y="2427262"/>
              <a:ext cx="6154270" cy="3970318"/>
            </a:xfrm>
            <a:prstGeom prst="rect">
              <a:avLst/>
            </a:prstGeom>
            <a:solidFill>
              <a:schemeClr val="bg1"/>
            </a:solidFill>
          </p:spPr>
          <p:txBody>
            <a:bodyPr wrap="square">
              <a:spAutoFit/>
            </a:bodyPr>
            <a:lstStyle/>
            <a:p>
              <a:endParaRPr lang="es-ES_tradnl" sz="1400" b="0" i="0" noProof="0">
                <a:solidFill>
                  <a:srgbClr val="050505"/>
                </a:solidFill>
                <a:effectLst/>
                <a:latin typeface="Segoe UI Historic" panose="020B0502040204020203" pitchFamily="34" charset="0"/>
              </a:endParaRPr>
            </a:p>
            <a:p>
              <a:endParaRPr lang="es-ES_tradnl" sz="1400" b="0" i="0" noProof="0">
                <a:solidFill>
                  <a:srgbClr val="050505"/>
                </a:solidFill>
                <a:effectLst/>
                <a:latin typeface="Segoe UI Historic" panose="020B0502040204020203" pitchFamily="34" charset="0"/>
              </a:endParaRPr>
            </a:p>
            <a:p>
              <a:endParaRPr lang="es-ES_tradnl" sz="1400" b="0" i="0" noProof="0">
                <a:solidFill>
                  <a:srgbClr val="050505"/>
                </a:solidFill>
                <a:effectLst/>
                <a:latin typeface="Segoe UI Historic" panose="020B0502040204020203" pitchFamily="34" charset="0"/>
              </a:endParaRPr>
            </a:p>
            <a:p>
              <a:r>
                <a:rPr lang="es-ES_tradnl" sz="1400" b="0" i="0" noProof="0">
                  <a:solidFill>
                    <a:srgbClr val="050505"/>
                  </a:solidFill>
                  <a:effectLst/>
                  <a:latin typeface="Segoe UI Historic" panose="020B0502040204020203" pitchFamily="34" charset="0"/>
                </a:rPr>
                <a:t>Para nuestra comunidad de Hillsboro, la celebración anual del Evento Comunitario (Block </a:t>
              </a:r>
              <a:r>
                <a:rPr lang="es-ES_tradnl" sz="1400" b="0" i="0" noProof="0" err="1">
                  <a:solidFill>
                    <a:srgbClr val="050505"/>
                  </a:solidFill>
                  <a:effectLst/>
                  <a:latin typeface="Segoe UI Historic" panose="020B0502040204020203" pitchFamily="34" charset="0"/>
                </a:rPr>
                <a:t>Party</a:t>
              </a:r>
              <a:r>
                <a:rPr lang="es-ES_tradnl" sz="1400" b="0" i="0" noProof="0">
                  <a:solidFill>
                    <a:srgbClr val="050505"/>
                  </a:solidFill>
                  <a:effectLst/>
                  <a:latin typeface="Segoe UI Historic" panose="020B0502040204020203" pitchFamily="34" charset="0"/>
                </a:rPr>
                <a:t>) en el aeropuerto de Hillsboro ha sido una ocasión para reunir a los vecinos y celebrar nuestra conexión con todos ustedes.</a:t>
              </a:r>
            </a:p>
            <a:p>
              <a:endParaRPr lang="es-ES_tradnl" sz="1400" b="0" i="0" noProof="0">
                <a:solidFill>
                  <a:srgbClr val="050505"/>
                </a:solidFill>
                <a:effectLst/>
                <a:latin typeface="Segoe UI Historic" panose="020B0502040204020203" pitchFamily="34" charset="0"/>
              </a:endParaRPr>
            </a:p>
            <a:p>
              <a:r>
                <a:rPr lang="es-ES_tradnl" sz="1400" b="0" i="0" noProof="0">
                  <a:solidFill>
                    <a:srgbClr val="050505"/>
                  </a:solidFill>
                  <a:effectLst/>
                  <a:latin typeface="Segoe UI Historic" panose="020B0502040204020203" pitchFamily="34" charset="0"/>
                </a:rPr>
                <a:t>Debido a la reciente preocupación por el aumento de la actividad federal en el área de Portland, incluyendo los alrededores del aeropuerto de Hillsboro, hemos hecho la difícil decisión de cancelar el evento de este año. La seguridad y la comodidad de nuestra comunidad, nuestros asociados y nuestro personal siempre serán lo primero.</a:t>
              </a:r>
            </a:p>
            <a:p>
              <a:endParaRPr lang="es-ES_tradnl" sz="1400" b="0" i="0" noProof="0">
                <a:solidFill>
                  <a:srgbClr val="050505"/>
                </a:solidFill>
                <a:effectLst/>
                <a:latin typeface="Segoe UI Historic" panose="020B0502040204020203" pitchFamily="34" charset="0"/>
              </a:endParaRPr>
            </a:p>
            <a:p>
              <a:r>
                <a:rPr lang="es-ES_tradnl" sz="1400" b="0" i="0" noProof="0">
                  <a:solidFill>
                    <a:srgbClr val="050505"/>
                  </a:solidFill>
                  <a:effectLst/>
                  <a:latin typeface="Segoe UI Historic" panose="020B0502040204020203" pitchFamily="34" charset="0"/>
                </a:rPr>
                <a:t>Agradecemos a todas las que han puesto tanto cuidado en la planificación de la celebración de este año. El Puerto de Portland mantiene su compromiso de crear espacios seguros, acogedores e inclusivos para todas. Esperamos volver a reunirnos en el Evento Comunitario (Block </a:t>
              </a:r>
              <a:r>
                <a:rPr lang="es-ES_tradnl" sz="1400" b="0" i="0" noProof="0" err="1">
                  <a:solidFill>
                    <a:srgbClr val="050505"/>
                  </a:solidFill>
                  <a:effectLst/>
                  <a:latin typeface="Segoe UI Historic" panose="020B0502040204020203" pitchFamily="34" charset="0"/>
                </a:rPr>
                <a:t>Party</a:t>
              </a:r>
              <a:r>
                <a:rPr lang="es-ES_tradnl" sz="1400" b="0" i="0" noProof="0">
                  <a:solidFill>
                    <a:srgbClr val="050505"/>
                  </a:solidFill>
                  <a:effectLst/>
                  <a:latin typeface="Segoe UI Historic" panose="020B0502040204020203" pitchFamily="34" charset="0"/>
                </a:rPr>
                <a:t>) del próximo año.</a:t>
              </a:r>
            </a:p>
          </p:txBody>
        </p:sp>
        <p:pic>
          <p:nvPicPr>
            <p:cNvPr id="7" name="Picture 6">
              <a:extLst>
                <a:ext uri="{FF2B5EF4-FFF2-40B4-BE49-F238E27FC236}">
                  <a16:creationId xmlns:a16="http://schemas.microsoft.com/office/drawing/2014/main" id="{5615239D-689B-1974-0021-A8F709B258A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83149" y="2427262"/>
              <a:ext cx="3292223" cy="623981"/>
            </a:xfrm>
            <a:prstGeom prst="rect">
              <a:avLst/>
            </a:prstGeom>
          </p:spPr>
        </p:pic>
      </p:grpSp>
      <p:sp>
        <p:nvSpPr>
          <p:cNvPr id="11" name="Rectangle 4">
            <a:extLst>
              <a:ext uri="{FF2B5EF4-FFF2-40B4-BE49-F238E27FC236}">
                <a16:creationId xmlns:a16="http://schemas.microsoft.com/office/drawing/2014/main" id="{5750BDA5-CAF8-28E2-6890-6CEBCE773583}"/>
              </a:ext>
            </a:extLst>
          </p:cNvPr>
          <p:cNvSpPr>
            <a:spLocks noChangeArrowheads="1"/>
          </p:cNvSpPr>
          <p:nvPr/>
        </p:nvSpPr>
        <p:spPr bwMode="auto">
          <a:xfrm>
            <a:off x="2612573" y="493486"/>
            <a:ext cx="2873827" cy="493485"/>
          </a:xfrm>
          <a:prstGeom prst="rect">
            <a:avLst/>
          </a:prstGeom>
          <a:solidFill>
            <a:srgbClr val="FE9C3E"/>
          </a:solidFill>
          <a:ln>
            <a:noFill/>
          </a:ln>
          <a:effectLst/>
        </p:spPr>
        <p:txBody>
          <a:bodyPr vert="horz" wrap="none" lIns="91440" tIns="45720" rIns="91440" bIns="4572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sz="1600" b="1" i="0" u="none" strike="noStrike" cap="none" normalizeH="0" baseline="0">
                <a:ln>
                  <a:noFill/>
                </a:ln>
                <a:solidFill>
                  <a:srgbClr val="802727"/>
                </a:solidFill>
                <a:effectLst/>
                <a:latin typeface="Poppins" panose="00000800000000000000" pitchFamily="2" charset="0"/>
                <a:cs typeface="Poppins" panose="00000800000000000000" pitchFamily="2" charset="0"/>
              </a:rPr>
              <a:t>Actualización del  </a:t>
            </a:r>
            <a:r>
              <a:rPr lang="es-ES_tradnl" sz="1600" b="1">
                <a:solidFill>
                  <a:srgbClr val="802727"/>
                </a:solidFill>
                <a:latin typeface="Poppins" panose="00000800000000000000" pitchFamily="2" charset="0"/>
                <a:cs typeface="Poppins" panose="00000800000000000000" pitchFamily="2" charset="0"/>
              </a:rPr>
              <a:t>E</a:t>
            </a:r>
            <a:r>
              <a:rPr kumimoji="0" lang="es-ES_tradnl" sz="1600" b="1" i="0" u="none" strike="noStrike" cap="none" normalizeH="0" baseline="0">
                <a:ln>
                  <a:noFill/>
                </a:ln>
                <a:solidFill>
                  <a:srgbClr val="802727"/>
                </a:solidFill>
                <a:effectLst/>
                <a:latin typeface="Poppins" panose="00000800000000000000" pitchFamily="2" charset="0"/>
                <a:cs typeface="Poppins" panose="00000800000000000000" pitchFamily="2" charset="0"/>
              </a:rPr>
              <a:t>vento:</a:t>
            </a:r>
          </a:p>
        </p:txBody>
      </p:sp>
      <p:sp>
        <p:nvSpPr>
          <p:cNvPr id="12" name="TextBox 11">
            <a:extLst>
              <a:ext uri="{FF2B5EF4-FFF2-40B4-BE49-F238E27FC236}">
                <a16:creationId xmlns:a16="http://schemas.microsoft.com/office/drawing/2014/main" id="{810D14F4-109C-4179-D0E6-25A424797CB1}"/>
              </a:ext>
            </a:extLst>
          </p:cNvPr>
          <p:cNvSpPr txBox="1"/>
          <p:nvPr/>
        </p:nvSpPr>
        <p:spPr>
          <a:xfrm>
            <a:off x="345985" y="2736502"/>
            <a:ext cx="5140415" cy="1384995"/>
          </a:xfrm>
          <a:prstGeom prst="rect">
            <a:avLst/>
          </a:prstGeom>
          <a:solidFill>
            <a:srgbClr val="802727"/>
          </a:solidFill>
        </p:spPr>
        <p:txBody>
          <a:bodyPr wrap="square" rtlCol="0">
            <a:spAutoFit/>
          </a:bodyPr>
          <a:lstStyle/>
          <a:p>
            <a:r>
              <a:rPr lang="es-ES_tradnl" sz="2800" b="1">
                <a:solidFill>
                  <a:schemeClr val="bg1"/>
                </a:solidFill>
                <a:latin typeface="Poppins" panose="00000800000000000000" pitchFamily="2" charset="0"/>
                <a:cs typeface="Poppins" panose="00000800000000000000" pitchFamily="2" charset="0"/>
              </a:rPr>
              <a:t>El Evento Comunitario del Aeropuerto de Hillsboro ha Sido Cancelado</a:t>
            </a:r>
          </a:p>
        </p:txBody>
      </p:sp>
      <p:sp>
        <p:nvSpPr>
          <p:cNvPr id="13" name="TextBox 12">
            <a:extLst>
              <a:ext uri="{FF2B5EF4-FFF2-40B4-BE49-F238E27FC236}">
                <a16:creationId xmlns:a16="http://schemas.microsoft.com/office/drawing/2014/main" id="{10709090-F701-A3E6-6F43-B659F47BA0C6}"/>
              </a:ext>
            </a:extLst>
          </p:cNvPr>
          <p:cNvSpPr txBox="1"/>
          <p:nvPr/>
        </p:nvSpPr>
        <p:spPr>
          <a:xfrm>
            <a:off x="0" y="2736502"/>
            <a:ext cx="345985" cy="1384994"/>
          </a:xfrm>
          <a:prstGeom prst="rect">
            <a:avLst/>
          </a:prstGeom>
          <a:solidFill>
            <a:srgbClr val="802727"/>
          </a:solidFill>
        </p:spPr>
        <p:txBody>
          <a:bodyPr wrap="square" rtlCol="0">
            <a:spAutoFit/>
          </a:bodyPr>
          <a:lstStyle/>
          <a:p>
            <a:endParaRPr lang="es-ES_tradnl" sz="2800" b="1">
              <a:solidFill>
                <a:schemeClr val="bg1"/>
              </a:solidFill>
              <a:latin typeface="Poppins" panose="00000800000000000000" pitchFamily="2" charset="0"/>
              <a:cs typeface="Poppins" panose="00000800000000000000" pitchFamily="2" charset="0"/>
            </a:endParaRPr>
          </a:p>
        </p:txBody>
      </p:sp>
    </p:spTree>
    <p:extLst>
      <p:ext uri="{BB962C8B-B14F-4D97-AF65-F5344CB8AC3E}">
        <p14:creationId xmlns:p14="http://schemas.microsoft.com/office/powerpoint/2010/main" val="3123058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AFB8C-8D6C-E37B-7824-8F0433EF086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50F95A-7E33-792A-5580-9042CFB89A3B}"/>
              </a:ext>
            </a:extLst>
          </p:cNvPr>
          <p:cNvSpPr>
            <a:spLocks noGrp="1"/>
          </p:cNvSpPr>
          <p:nvPr>
            <p:ph type="sldNum" sz="quarter" idx="11"/>
          </p:nvPr>
        </p:nvSpPr>
        <p:spPr/>
        <p:txBody>
          <a:bodyPr/>
          <a:lstStyle/>
          <a:p>
            <a:fld id="{99F89DBD-657F-0D4B-86A7-CD9BC0A58798}" type="slidenum">
              <a:rPr lang="en-US" smtClean="0"/>
              <a:pPr/>
              <a:t>3</a:t>
            </a:fld>
            <a:endParaRPr lang="en-US"/>
          </a:p>
        </p:txBody>
      </p:sp>
      <p:sp>
        <p:nvSpPr>
          <p:cNvPr id="3" name="Text Placeholder 2">
            <a:extLst>
              <a:ext uri="{FF2B5EF4-FFF2-40B4-BE49-F238E27FC236}">
                <a16:creationId xmlns:a16="http://schemas.microsoft.com/office/drawing/2014/main" id="{E4FEF2D1-4924-8E48-17EA-A680E6EA0E09}"/>
              </a:ext>
            </a:extLst>
          </p:cNvPr>
          <p:cNvSpPr>
            <a:spLocks noGrp="1"/>
          </p:cNvSpPr>
          <p:nvPr>
            <p:ph type="body" sz="quarter" idx="12"/>
          </p:nvPr>
        </p:nvSpPr>
        <p:spPr>
          <a:xfrm>
            <a:off x="464456" y="330262"/>
            <a:ext cx="11323503" cy="721283"/>
          </a:xfrm>
        </p:spPr>
        <p:txBody>
          <a:bodyPr vert="horz" lIns="91440" tIns="45720" rIns="91440" bIns="45720" rtlCol="0" anchor="t">
            <a:noAutofit/>
          </a:bodyPr>
          <a:lstStyle/>
          <a:p>
            <a:r>
              <a:rPr lang="en-US" sz="3600">
                <a:latin typeface="Poppins Medium"/>
                <a:cs typeface="Poppins Medium"/>
              </a:rPr>
              <a:t>Group Agreements </a:t>
            </a:r>
            <a:r>
              <a:rPr lang="en-US" sz="3600">
                <a:solidFill>
                  <a:srgbClr val="000000"/>
                </a:solidFill>
                <a:latin typeface="Poppins Medium"/>
                <a:cs typeface="Poppins Medium"/>
              </a:rPr>
              <a:t>/ </a:t>
            </a:r>
            <a:r>
              <a:rPr lang="en-US" sz="3600" err="1">
                <a:solidFill>
                  <a:srgbClr val="000000"/>
                </a:solidFill>
                <a:latin typeface="Poppins Medium"/>
                <a:cs typeface="Poppins Medium"/>
              </a:rPr>
              <a:t>Acuerdos</a:t>
            </a:r>
            <a:r>
              <a:rPr lang="en-US" sz="3600">
                <a:solidFill>
                  <a:srgbClr val="000000"/>
                </a:solidFill>
                <a:latin typeface="Poppins Medium"/>
                <a:cs typeface="Poppins Medium"/>
              </a:rPr>
              <a:t> </a:t>
            </a:r>
            <a:r>
              <a:rPr lang="en-US" sz="3600" err="1">
                <a:solidFill>
                  <a:srgbClr val="000000"/>
                </a:solidFill>
                <a:latin typeface="Poppins Medium"/>
                <a:cs typeface="Poppins Medium"/>
              </a:rPr>
              <a:t>Grupales</a:t>
            </a:r>
            <a:endParaRPr lang="en-US" sz="3600">
              <a:solidFill>
                <a:srgbClr val="000000"/>
              </a:solidFill>
              <a:latin typeface="Poppins Medium"/>
              <a:cs typeface="Poppins Medium"/>
            </a:endParaRPr>
          </a:p>
        </p:txBody>
      </p:sp>
      <p:graphicFrame>
        <p:nvGraphicFramePr>
          <p:cNvPr id="8" name="Google Shape;546;p2">
            <a:extLst>
              <a:ext uri="{FF2B5EF4-FFF2-40B4-BE49-F238E27FC236}">
                <a16:creationId xmlns:a16="http://schemas.microsoft.com/office/drawing/2014/main" id="{36953FE3-A091-0EB5-5C21-B07FCF0EEE48}"/>
              </a:ext>
            </a:extLst>
          </p:cNvPr>
          <p:cNvGraphicFramePr/>
          <p:nvPr>
            <p:extLst>
              <p:ext uri="{D42A27DB-BD31-4B8C-83A1-F6EECF244321}">
                <p14:modId xmlns:p14="http://schemas.microsoft.com/office/powerpoint/2010/main" val="2184170380"/>
              </p:ext>
            </p:extLst>
          </p:nvPr>
        </p:nvGraphicFramePr>
        <p:xfrm>
          <a:off x="828541" y="1314256"/>
          <a:ext cx="10534918" cy="4229488"/>
        </p:xfrm>
        <a:graphic>
          <a:graphicData uri="http://schemas.openxmlformats.org/drawingml/2006/table">
            <a:tbl>
              <a:tblPr firstRow="1" bandRow="1">
                <a:noFill/>
              </a:tblPr>
              <a:tblGrid>
                <a:gridCol w="5268668">
                  <a:extLst>
                    <a:ext uri="{9D8B030D-6E8A-4147-A177-3AD203B41FA5}">
                      <a16:colId xmlns:a16="http://schemas.microsoft.com/office/drawing/2014/main" val="20000"/>
                    </a:ext>
                  </a:extLst>
                </a:gridCol>
                <a:gridCol w="5266250">
                  <a:extLst>
                    <a:ext uri="{9D8B030D-6E8A-4147-A177-3AD203B41FA5}">
                      <a16:colId xmlns:a16="http://schemas.microsoft.com/office/drawing/2014/main" val="20001"/>
                    </a:ext>
                  </a:extLst>
                </a:gridCol>
              </a:tblGrid>
              <a:tr h="306037">
                <a:tc>
                  <a:txBody>
                    <a:bodyPr/>
                    <a:lstStyle/>
                    <a:p>
                      <a:pPr marL="0" marR="0" lvl="0" indent="0" algn="l" rtl="0">
                        <a:spcBef>
                          <a:spcPts val="0"/>
                        </a:spcBef>
                        <a:spcAft>
                          <a:spcPts val="0"/>
                        </a:spcAft>
                        <a:buNone/>
                      </a:pPr>
                      <a:r>
                        <a:rPr lang="en-US" sz="2000" b="1" u="none" strike="noStrike" cap="none">
                          <a:solidFill>
                            <a:schemeClr val="bg1"/>
                          </a:solidFill>
                          <a:latin typeface="Inter" panose="02000503000000020004" pitchFamily="2" charset="0"/>
                          <a:ea typeface="Inter" panose="02000503000000020004" pitchFamily="2" charset="0"/>
                          <a:cs typeface="Calibri"/>
                          <a:sym typeface="Calibri"/>
                        </a:rPr>
                        <a:t>Group Agreements</a:t>
                      </a:r>
                      <a:endParaRPr sz="2000">
                        <a:solidFill>
                          <a:schemeClr val="bg1"/>
                        </a:solidFill>
                        <a:latin typeface="Inter" panose="02000503000000020004" pitchFamily="2" charset="0"/>
                        <a:ea typeface="Inter" panose="02000503000000020004" pitchFamily="2" charset="0"/>
                      </a:endParaRPr>
                    </a:p>
                  </a:txBody>
                  <a:tcPr marL="91450" marR="91450" marT="45725" marB="45725" anchor="ctr">
                    <a:solidFill>
                      <a:srgbClr val="202E61"/>
                    </a:solidFill>
                  </a:tcPr>
                </a:tc>
                <a:tc>
                  <a:txBody>
                    <a:bodyPr/>
                    <a:lstStyle/>
                    <a:p>
                      <a:pPr marL="0" marR="0" lvl="0" indent="0" algn="l" rtl="0">
                        <a:spcBef>
                          <a:spcPts val="0"/>
                        </a:spcBef>
                        <a:spcAft>
                          <a:spcPts val="0"/>
                        </a:spcAft>
                        <a:buNone/>
                      </a:pPr>
                      <a:r>
                        <a:rPr lang="es-ES_tradnl" sz="2000" b="1" u="none" strike="noStrike" cap="none" noProof="0">
                          <a:solidFill>
                            <a:schemeClr val="bg1"/>
                          </a:solidFill>
                          <a:latin typeface="Inter" panose="02000503000000020004" pitchFamily="2" charset="0"/>
                          <a:ea typeface="Inter" panose="02000503000000020004" pitchFamily="2" charset="0"/>
                          <a:cs typeface="Calibri"/>
                          <a:sym typeface="Calibri"/>
                        </a:rPr>
                        <a:t>Acuerdos Grupales</a:t>
                      </a:r>
                      <a:endParaRPr lang="es-ES_tradnl" sz="2000" noProof="0">
                        <a:solidFill>
                          <a:schemeClr val="bg1"/>
                        </a:solidFill>
                        <a:latin typeface="Inter" panose="02000503000000020004" pitchFamily="2" charset="0"/>
                        <a:ea typeface="Inter" panose="02000503000000020004" pitchFamily="2" charset="0"/>
                      </a:endParaRPr>
                    </a:p>
                  </a:txBody>
                  <a:tcPr marL="91450" marR="91450" marT="45725" marB="45725" anchor="ctr">
                    <a:solidFill>
                      <a:srgbClr val="202E61"/>
                    </a:solidFill>
                  </a:tcPr>
                </a:tc>
                <a:extLst>
                  <a:ext uri="{0D108BD9-81ED-4DB2-BD59-A6C34878D82A}">
                    <a16:rowId xmlns:a16="http://schemas.microsoft.com/office/drawing/2014/main" val="10000"/>
                  </a:ext>
                </a:extLst>
              </a:tr>
              <a:tr h="3833238">
                <a:tc>
                  <a:txBody>
                    <a:bodyPr/>
                    <a:lstStyle/>
                    <a:p>
                      <a:pPr marL="0" marR="0" lvl="0" indent="0" algn="ctr" rtl="0">
                        <a:lnSpc>
                          <a:spcPct val="150000"/>
                        </a:lnSpc>
                        <a:spcBef>
                          <a:spcPts val="0"/>
                        </a:spcBef>
                        <a:spcAft>
                          <a:spcPts val="0"/>
                        </a:spcAft>
                        <a:buClr>
                          <a:schemeClr val="dk1"/>
                        </a:buClr>
                        <a:buSzPts val="1800"/>
                        <a:buFont typeface="Arial"/>
                        <a:buNone/>
                      </a:pPr>
                      <a:r>
                        <a:rPr lang="en-US" sz="2800" b="0" i="0" u="none" strike="noStrike" cap="none">
                          <a:solidFill>
                            <a:schemeClr val="dk1"/>
                          </a:solidFill>
                          <a:latin typeface="Inter" panose="02000503000000020004" pitchFamily="2" charset="0"/>
                          <a:ea typeface="Inter" panose="02000503000000020004" pitchFamily="2" charset="0"/>
                          <a:cs typeface="Calibri"/>
                          <a:sym typeface="Calibri"/>
                        </a:rPr>
                        <a:t>Share the space</a:t>
                      </a:r>
                      <a:endParaRPr sz="2800">
                        <a:latin typeface="Inter" panose="02000503000000020004" pitchFamily="2" charset="0"/>
                        <a:ea typeface="Inter" panose="02000503000000020004" pitchFamily="2" charset="0"/>
                      </a:endParaRPr>
                    </a:p>
                    <a:p>
                      <a:pPr marL="0" marR="0" lvl="0" indent="0" algn="ctr" rtl="0">
                        <a:lnSpc>
                          <a:spcPct val="150000"/>
                        </a:lnSpc>
                        <a:spcBef>
                          <a:spcPts val="0"/>
                        </a:spcBef>
                        <a:spcAft>
                          <a:spcPts val="0"/>
                        </a:spcAft>
                        <a:buClr>
                          <a:schemeClr val="dk1"/>
                        </a:buClr>
                        <a:buSzPts val="1800"/>
                        <a:buFont typeface="Arial"/>
                        <a:buNone/>
                      </a:pPr>
                      <a:endParaRPr sz="2800" b="0" i="0" u="none" strike="noStrike" cap="none">
                        <a:solidFill>
                          <a:schemeClr val="dk1"/>
                        </a:solidFill>
                        <a:latin typeface="Inter" panose="02000503000000020004" pitchFamily="2" charset="0"/>
                        <a:ea typeface="Inter" panose="02000503000000020004" pitchFamily="2" charset="0"/>
                        <a:cs typeface="Calibri"/>
                        <a:sym typeface="Calibri"/>
                      </a:endParaRPr>
                    </a:p>
                    <a:p>
                      <a:pPr marL="0" marR="0" lvl="0" indent="0" algn="ctr" rtl="0">
                        <a:lnSpc>
                          <a:spcPct val="150000"/>
                        </a:lnSpc>
                        <a:spcBef>
                          <a:spcPts val="0"/>
                        </a:spcBef>
                        <a:spcAft>
                          <a:spcPts val="0"/>
                        </a:spcAft>
                        <a:buClr>
                          <a:schemeClr val="dk1"/>
                        </a:buClr>
                        <a:buSzPts val="1800"/>
                        <a:buFont typeface="Arial"/>
                        <a:buNone/>
                      </a:pPr>
                      <a:r>
                        <a:rPr lang="en-US" sz="2800" b="0" i="0" u="none" strike="noStrike" cap="none">
                          <a:solidFill>
                            <a:schemeClr val="dk1"/>
                          </a:solidFill>
                          <a:latin typeface="Inter" panose="02000503000000020004" pitchFamily="2" charset="0"/>
                          <a:ea typeface="Inter" panose="02000503000000020004" pitchFamily="2" charset="0"/>
                          <a:cs typeface="Calibri"/>
                          <a:sym typeface="Calibri"/>
                        </a:rPr>
                        <a:t>Listen to understand</a:t>
                      </a:r>
                      <a:endParaRPr sz="2800">
                        <a:latin typeface="Inter" panose="02000503000000020004" pitchFamily="2" charset="0"/>
                        <a:ea typeface="Inter" panose="02000503000000020004" pitchFamily="2" charset="0"/>
                      </a:endParaRPr>
                    </a:p>
                    <a:p>
                      <a:pPr marL="0" marR="0" lvl="0" indent="0" algn="ctr" rtl="0">
                        <a:lnSpc>
                          <a:spcPct val="150000"/>
                        </a:lnSpc>
                        <a:spcBef>
                          <a:spcPts val="0"/>
                        </a:spcBef>
                        <a:spcAft>
                          <a:spcPts val="0"/>
                        </a:spcAft>
                        <a:buClr>
                          <a:schemeClr val="dk1"/>
                        </a:buClr>
                        <a:buSzPts val="1800"/>
                        <a:buFont typeface="Arial"/>
                        <a:buNone/>
                      </a:pPr>
                      <a:endParaRPr sz="2800" b="0" i="0" u="none" strike="noStrike" cap="none">
                        <a:solidFill>
                          <a:schemeClr val="dk1"/>
                        </a:solidFill>
                        <a:latin typeface="Inter" panose="02000503000000020004" pitchFamily="2" charset="0"/>
                        <a:ea typeface="Inter" panose="02000503000000020004" pitchFamily="2" charset="0"/>
                        <a:cs typeface="Calibri"/>
                        <a:sym typeface="Calibri"/>
                      </a:endParaRPr>
                    </a:p>
                    <a:p>
                      <a:pPr marL="0" marR="0" lvl="0" indent="0" algn="ctr" rtl="0">
                        <a:lnSpc>
                          <a:spcPct val="150000"/>
                        </a:lnSpc>
                        <a:spcBef>
                          <a:spcPts val="0"/>
                        </a:spcBef>
                        <a:spcAft>
                          <a:spcPts val="0"/>
                        </a:spcAft>
                        <a:buClr>
                          <a:schemeClr val="dk1"/>
                        </a:buClr>
                        <a:buSzPts val="1800"/>
                        <a:buFont typeface="Arial"/>
                        <a:buNone/>
                      </a:pPr>
                      <a:r>
                        <a:rPr lang="en-US" sz="2800" b="0" i="0" u="none" strike="noStrike" cap="none">
                          <a:solidFill>
                            <a:schemeClr val="dk1"/>
                          </a:solidFill>
                          <a:latin typeface="Inter" panose="02000503000000020004" pitchFamily="2" charset="0"/>
                          <a:ea typeface="Inter" panose="02000503000000020004" pitchFamily="2" charset="0"/>
                          <a:cs typeface="Calibri"/>
                          <a:sym typeface="Calibri"/>
                        </a:rPr>
                        <a:t>Take care of yourself</a:t>
                      </a:r>
                      <a:endParaRPr sz="2800">
                        <a:latin typeface="Inter" panose="02000503000000020004" pitchFamily="2" charset="0"/>
                        <a:ea typeface="Inter" panose="02000503000000020004" pitchFamily="2" charset="0"/>
                      </a:endParaRPr>
                    </a:p>
                  </a:txBody>
                  <a:tcPr marL="91450" marR="91450" marT="45725" marB="45725" anchor="ctr">
                    <a:noFill/>
                  </a:tcPr>
                </a:tc>
                <a:tc>
                  <a:txBody>
                    <a:bodyPr/>
                    <a:lstStyle/>
                    <a:p>
                      <a:pPr marL="0" marR="0" lvl="0" indent="0" algn="ctr" rtl="0">
                        <a:lnSpc>
                          <a:spcPct val="150000"/>
                        </a:lnSpc>
                        <a:spcBef>
                          <a:spcPts val="0"/>
                        </a:spcBef>
                        <a:spcAft>
                          <a:spcPts val="0"/>
                        </a:spcAft>
                        <a:buClr>
                          <a:schemeClr val="dk1"/>
                        </a:buClr>
                        <a:buSzPts val="1800"/>
                        <a:buFont typeface="Arial"/>
                        <a:buNone/>
                      </a:pPr>
                      <a:r>
                        <a:rPr lang="es-ES_tradnl" sz="2800" b="0" i="0" u="none" strike="noStrike" cap="none" noProof="0">
                          <a:solidFill>
                            <a:schemeClr val="dk1"/>
                          </a:solidFill>
                          <a:latin typeface="Inter" panose="02000503000000020004" pitchFamily="2" charset="0"/>
                          <a:ea typeface="Inter" panose="02000503000000020004" pitchFamily="2" charset="0"/>
                          <a:cs typeface="Calibri"/>
                          <a:sym typeface="Calibri"/>
                        </a:rPr>
                        <a:t>Comparta el espacio</a:t>
                      </a:r>
                    </a:p>
                    <a:p>
                      <a:pPr marL="0" marR="0" lvl="0" indent="0" algn="ctr" rtl="0">
                        <a:lnSpc>
                          <a:spcPct val="150000"/>
                        </a:lnSpc>
                        <a:spcBef>
                          <a:spcPts val="0"/>
                        </a:spcBef>
                        <a:spcAft>
                          <a:spcPts val="0"/>
                        </a:spcAft>
                        <a:buClr>
                          <a:schemeClr val="dk1"/>
                        </a:buClr>
                        <a:buSzPts val="1800"/>
                        <a:buFont typeface="Arial"/>
                        <a:buNone/>
                      </a:pPr>
                      <a:endParaRPr lang="es-ES_tradnl" sz="2800" b="0" i="0" u="none" strike="noStrike" cap="none" noProof="0">
                        <a:solidFill>
                          <a:schemeClr val="dk1"/>
                        </a:solidFill>
                        <a:latin typeface="Inter" panose="02000503000000020004" pitchFamily="2" charset="0"/>
                        <a:ea typeface="Inter" panose="02000503000000020004" pitchFamily="2" charset="0"/>
                        <a:cs typeface="Calibri"/>
                        <a:sym typeface="Calibri"/>
                      </a:endParaRPr>
                    </a:p>
                    <a:p>
                      <a:pPr marL="0" marR="0" lvl="0" indent="0" algn="ctr" rtl="0">
                        <a:lnSpc>
                          <a:spcPct val="150000"/>
                        </a:lnSpc>
                        <a:spcBef>
                          <a:spcPts val="0"/>
                        </a:spcBef>
                        <a:spcAft>
                          <a:spcPts val="0"/>
                        </a:spcAft>
                        <a:buClr>
                          <a:schemeClr val="dk1"/>
                        </a:buClr>
                        <a:buSzPts val="1800"/>
                        <a:buFont typeface="Arial"/>
                        <a:buNone/>
                      </a:pPr>
                      <a:r>
                        <a:rPr lang="es-ES_tradnl" sz="2800" b="0" i="0" u="none" strike="noStrike" cap="none" noProof="0">
                          <a:solidFill>
                            <a:schemeClr val="dk1"/>
                          </a:solidFill>
                          <a:latin typeface="Inter" panose="02000503000000020004" pitchFamily="2" charset="0"/>
                          <a:ea typeface="Inter" panose="02000503000000020004" pitchFamily="2" charset="0"/>
                          <a:cs typeface="Calibri"/>
                          <a:sym typeface="Calibri"/>
                        </a:rPr>
                        <a:t>Escuche para entender</a:t>
                      </a:r>
                    </a:p>
                    <a:p>
                      <a:pPr marL="0" marR="0" lvl="0" indent="0" algn="ctr" rtl="0">
                        <a:lnSpc>
                          <a:spcPct val="150000"/>
                        </a:lnSpc>
                        <a:spcBef>
                          <a:spcPts val="0"/>
                        </a:spcBef>
                        <a:spcAft>
                          <a:spcPts val="0"/>
                        </a:spcAft>
                        <a:buClr>
                          <a:schemeClr val="dk1"/>
                        </a:buClr>
                        <a:buSzPts val="1800"/>
                        <a:buFont typeface="Arial"/>
                        <a:buNone/>
                      </a:pPr>
                      <a:endParaRPr lang="es-ES_tradnl" sz="2800" b="0" i="0" u="none" strike="noStrike" cap="none" noProof="0">
                        <a:solidFill>
                          <a:schemeClr val="dk1"/>
                        </a:solidFill>
                        <a:latin typeface="Inter" panose="02000503000000020004" pitchFamily="2" charset="0"/>
                        <a:ea typeface="Inter" panose="02000503000000020004" pitchFamily="2" charset="0"/>
                        <a:cs typeface="Calibri"/>
                        <a:sym typeface="Calibri"/>
                      </a:endParaRPr>
                    </a:p>
                    <a:p>
                      <a:pPr marL="0" marR="0" lvl="0" indent="0" algn="ctr" rtl="0">
                        <a:lnSpc>
                          <a:spcPct val="150000"/>
                        </a:lnSpc>
                        <a:spcBef>
                          <a:spcPts val="0"/>
                        </a:spcBef>
                        <a:spcAft>
                          <a:spcPts val="0"/>
                        </a:spcAft>
                        <a:buClr>
                          <a:schemeClr val="dk1"/>
                        </a:buClr>
                        <a:buSzPts val="1800"/>
                        <a:buFont typeface="Arial"/>
                        <a:buNone/>
                      </a:pPr>
                      <a:r>
                        <a:rPr lang="es-ES_tradnl" sz="2800" b="0" i="0" u="none" strike="noStrike" cap="none" noProof="0">
                          <a:solidFill>
                            <a:schemeClr val="dk1"/>
                          </a:solidFill>
                          <a:latin typeface="Inter" panose="02000503000000020004" pitchFamily="2" charset="0"/>
                          <a:ea typeface="Inter" panose="02000503000000020004" pitchFamily="2" charset="0"/>
                          <a:cs typeface="Calibri"/>
                          <a:sym typeface="Calibri"/>
                        </a:rPr>
                        <a:t>Tome cuidado de sí mismo</a:t>
                      </a:r>
                      <a:endParaRPr lang="es-ES_tradnl" sz="2400" u="none" strike="noStrike" cap="none" noProof="0">
                        <a:latin typeface="Inter" panose="02000503000000020004" pitchFamily="2" charset="0"/>
                        <a:ea typeface="Inter" panose="02000503000000020004" pitchFamily="2" charset="0"/>
                        <a:cs typeface="Calibri"/>
                        <a:sym typeface="Calibri"/>
                      </a:endParaRPr>
                    </a:p>
                  </a:txBody>
                  <a:tcPr marL="91450" marR="91450" marT="45725" marB="45725" anchor="c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19477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BD5871-8622-B573-7CFA-493D4C98593F}"/>
              </a:ext>
            </a:extLst>
          </p:cNvPr>
          <p:cNvSpPr>
            <a:spLocks noGrp="1"/>
          </p:cNvSpPr>
          <p:nvPr>
            <p:ph type="ctrTitle"/>
          </p:nvPr>
        </p:nvSpPr>
        <p:spPr>
          <a:xfrm>
            <a:off x="362856" y="831364"/>
            <a:ext cx="11103429" cy="882994"/>
          </a:xfrm>
        </p:spPr>
        <p:txBody>
          <a:bodyPr/>
          <a:lstStyle/>
          <a:p>
            <a:r>
              <a:rPr lang="en-US" sz="4400"/>
              <a:t>Q&amp;A </a:t>
            </a:r>
            <a:r>
              <a:rPr lang="en-US" sz="4400">
                <a:solidFill>
                  <a:srgbClr val="000000"/>
                </a:solidFill>
              </a:rPr>
              <a:t>/ </a:t>
            </a:r>
            <a:r>
              <a:rPr lang="es-ES_tradnl" sz="4400">
                <a:solidFill>
                  <a:srgbClr val="000000"/>
                </a:solidFill>
              </a:rPr>
              <a:t>Preguntas y Respuestas</a:t>
            </a:r>
            <a:endParaRPr lang="en-US" sz="4400">
              <a:solidFill>
                <a:srgbClr val="000000"/>
              </a:solidFill>
            </a:endParaRPr>
          </a:p>
        </p:txBody>
      </p:sp>
      <p:sp>
        <p:nvSpPr>
          <p:cNvPr id="2" name="Slide Number Placeholder 1">
            <a:extLst>
              <a:ext uri="{FF2B5EF4-FFF2-40B4-BE49-F238E27FC236}">
                <a16:creationId xmlns:a16="http://schemas.microsoft.com/office/drawing/2014/main" id="{D77B2FA0-B1FB-2EE0-9ACD-182CE2709C0F}"/>
              </a:ext>
            </a:extLst>
          </p:cNvPr>
          <p:cNvSpPr>
            <a:spLocks noGrp="1"/>
          </p:cNvSpPr>
          <p:nvPr>
            <p:ph type="sldNum" sz="quarter" idx="11"/>
          </p:nvPr>
        </p:nvSpPr>
        <p:spPr/>
        <p:txBody>
          <a:bodyPr/>
          <a:lstStyle/>
          <a:p>
            <a:fld id="{99F89DBD-657F-0D4B-86A7-CD9BC0A58798}" type="slidenum">
              <a:rPr lang="en-US" smtClean="0"/>
              <a:pPr/>
              <a:t>30</a:t>
            </a:fld>
            <a:endParaRPr lang="en-US"/>
          </a:p>
        </p:txBody>
      </p:sp>
      <p:sp>
        <p:nvSpPr>
          <p:cNvPr id="3" name="Text Placeholder 4">
            <a:extLst>
              <a:ext uri="{FF2B5EF4-FFF2-40B4-BE49-F238E27FC236}">
                <a16:creationId xmlns:a16="http://schemas.microsoft.com/office/drawing/2014/main" id="{FC10FFD6-3859-559A-24D3-95434DA871E9}"/>
              </a:ext>
            </a:extLst>
          </p:cNvPr>
          <p:cNvSpPr txBox="1">
            <a:spLocks/>
          </p:cNvSpPr>
          <p:nvPr/>
        </p:nvSpPr>
        <p:spPr>
          <a:xfrm>
            <a:off x="464458" y="2104760"/>
            <a:ext cx="3933372" cy="24223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SzPct val="90000"/>
              <a:buFont typeface="Arial" panose="020B0604020202020204" pitchFamily="34" charset="0"/>
              <a:buNone/>
              <a:defRPr sz="2400" b="1" i="0" kern="1200">
                <a:solidFill>
                  <a:schemeClr val="tx1"/>
                </a:solidFill>
                <a:latin typeface="Inter" panose="02000503000000020004" pitchFamily="2" charset="0"/>
                <a:ea typeface="Inter" panose="02000503000000020004" pitchFamily="2" charset="0"/>
                <a:cs typeface="+mn-cs"/>
              </a:defRPr>
            </a:lvl1pPr>
            <a:lvl2pPr marL="0" indent="0" algn="l" defTabSz="914400" rtl="0" eaLnBrk="1" latinLnBrk="0" hangingPunct="1">
              <a:lnSpc>
                <a:spcPct val="90000"/>
              </a:lnSpc>
              <a:spcBef>
                <a:spcPts val="1200"/>
              </a:spcBef>
              <a:buFont typeface="Inter" panose="02000503000000020004" pitchFamily="2" charset="0"/>
              <a:buNone/>
              <a:defRPr sz="20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For Zoom participants, to provide comment or ask a question:</a:t>
            </a:r>
          </a:p>
          <a:p>
            <a:pPr marL="285750" indent="-285750">
              <a:buFont typeface="Arial" panose="020B0604020202020204" pitchFamily="34" charset="0"/>
              <a:buChar char="•"/>
            </a:pPr>
            <a:r>
              <a:rPr lang="en-US" sz="2000" b="0"/>
              <a:t>Add your full name to the Q&amp;A box</a:t>
            </a:r>
          </a:p>
          <a:p>
            <a:pPr marL="285750" indent="-285750">
              <a:buFont typeface="Arial" panose="020B0604020202020204" pitchFamily="34" charset="0"/>
              <a:buChar char="•"/>
            </a:pPr>
            <a:r>
              <a:rPr lang="en-US" sz="2000" b="0"/>
              <a:t>Each speaker has 3 minutes</a:t>
            </a:r>
          </a:p>
          <a:p>
            <a:pPr marL="285750" indent="-285750">
              <a:buFont typeface="Arial" panose="020B0604020202020204" pitchFamily="34" charset="0"/>
              <a:buChar char="•"/>
            </a:pPr>
            <a:endParaRPr lang="en-US" sz="2000" b="0"/>
          </a:p>
          <a:p>
            <a:r>
              <a:rPr lang="en-US"/>
              <a:t>In-person participants, write your name on the sign-up sheet.</a:t>
            </a:r>
          </a:p>
        </p:txBody>
      </p:sp>
      <p:pic>
        <p:nvPicPr>
          <p:cNvPr id="18" name="Picture 17" descr="Qr code&#10;&#10;AI-generated content may be incorrect.">
            <a:extLst>
              <a:ext uri="{FF2B5EF4-FFF2-40B4-BE49-F238E27FC236}">
                <a16:creationId xmlns:a16="http://schemas.microsoft.com/office/drawing/2014/main" id="{D2EE9377-BE9D-C2F1-6DB6-F99A57582BC5}"/>
              </a:ext>
            </a:extLst>
          </p:cNvPr>
          <p:cNvPicPr>
            <a:picLocks noChangeAspect="1"/>
          </p:cNvPicPr>
          <p:nvPr/>
        </p:nvPicPr>
        <p:blipFill>
          <a:blip r:embed="rId3"/>
          <a:stretch>
            <a:fillRect/>
          </a:stretch>
        </p:blipFill>
        <p:spPr>
          <a:xfrm>
            <a:off x="8882743" y="2104759"/>
            <a:ext cx="3036889" cy="3036889"/>
          </a:xfrm>
          <a:prstGeom prst="rect">
            <a:avLst/>
          </a:prstGeom>
        </p:spPr>
      </p:pic>
      <p:sp>
        <p:nvSpPr>
          <p:cNvPr id="19" name="Text Placeholder 4">
            <a:extLst>
              <a:ext uri="{FF2B5EF4-FFF2-40B4-BE49-F238E27FC236}">
                <a16:creationId xmlns:a16="http://schemas.microsoft.com/office/drawing/2014/main" id="{56A0B203-5699-4D29-CFFE-C8C06AB462DB}"/>
              </a:ext>
            </a:extLst>
          </p:cNvPr>
          <p:cNvSpPr txBox="1">
            <a:spLocks/>
          </p:cNvSpPr>
          <p:nvPr/>
        </p:nvSpPr>
        <p:spPr>
          <a:xfrm>
            <a:off x="4397830" y="2104759"/>
            <a:ext cx="4484913" cy="32166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SzPct val="90000"/>
              <a:buFont typeface="Arial" panose="020B0604020202020204" pitchFamily="34" charset="0"/>
              <a:buNone/>
              <a:defRPr sz="2400" b="1" i="0" kern="1200">
                <a:solidFill>
                  <a:schemeClr val="tx1"/>
                </a:solidFill>
                <a:latin typeface="Inter" panose="02000503000000020004" pitchFamily="2" charset="0"/>
                <a:ea typeface="Inter" panose="02000503000000020004" pitchFamily="2" charset="0"/>
                <a:cs typeface="+mn-cs"/>
              </a:defRPr>
            </a:lvl1pPr>
            <a:lvl2pPr marL="0" indent="0" algn="l" defTabSz="914400" rtl="0" eaLnBrk="1" latinLnBrk="0" hangingPunct="1">
              <a:lnSpc>
                <a:spcPct val="90000"/>
              </a:lnSpc>
              <a:spcBef>
                <a:spcPts val="1200"/>
              </a:spcBef>
              <a:buFont typeface="Inter" panose="02000503000000020004" pitchFamily="2" charset="0"/>
              <a:buNone/>
              <a:defRPr sz="20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rgbClr val="000000"/>
                </a:solidFill>
              </a:rPr>
              <a:t>Para los participantes por Zoom, para hacer un comentario o una pregunta:</a:t>
            </a:r>
            <a:endParaRPr lang="es-ES" b="0">
              <a:solidFill>
                <a:srgbClr val="000000"/>
              </a:solidFill>
            </a:endParaRPr>
          </a:p>
          <a:p>
            <a:pPr marL="342900" indent="-342900">
              <a:buFont typeface="Arial" panose="020B0604020202020204" pitchFamily="34" charset="0"/>
              <a:buChar char="•"/>
            </a:pPr>
            <a:r>
              <a:rPr lang="es-ES" sz="2000" b="0">
                <a:solidFill>
                  <a:srgbClr val="000000"/>
                </a:solidFill>
              </a:rPr>
              <a:t>Agregue su nombre completo en el cuadro de Preguntas y Respuestas (Q&amp;A).</a:t>
            </a:r>
          </a:p>
          <a:p>
            <a:pPr marL="342900" indent="-342900">
              <a:buFont typeface="Arial" panose="020B0604020202020204" pitchFamily="34" charset="0"/>
              <a:buChar char="•"/>
            </a:pPr>
            <a:r>
              <a:rPr lang="es-ES" sz="2000" b="0">
                <a:solidFill>
                  <a:srgbClr val="000000"/>
                </a:solidFill>
              </a:rPr>
              <a:t>Cada orador tiene 3 minutos.</a:t>
            </a:r>
          </a:p>
          <a:p>
            <a:r>
              <a:rPr lang="es-ES">
                <a:solidFill>
                  <a:srgbClr val="000000"/>
                </a:solidFill>
              </a:rPr>
              <a:t>Participantes en persona,</a:t>
            </a:r>
            <a:br>
              <a:rPr lang="es-ES">
                <a:solidFill>
                  <a:srgbClr val="000000"/>
                </a:solidFill>
              </a:rPr>
            </a:br>
            <a:r>
              <a:rPr lang="es-ES">
                <a:solidFill>
                  <a:srgbClr val="000000"/>
                </a:solidFill>
              </a:rPr>
              <a:t>escriba su nombre en la hoja de inscripción.</a:t>
            </a:r>
          </a:p>
        </p:txBody>
      </p:sp>
    </p:spTree>
    <p:extLst>
      <p:ext uri="{BB962C8B-B14F-4D97-AF65-F5344CB8AC3E}">
        <p14:creationId xmlns:p14="http://schemas.microsoft.com/office/powerpoint/2010/main" val="1834756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038C3-F8F7-2E81-6408-4D3CC7E786D0}"/>
              </a:ext>
            </a:extLst>
          </p:cNvPr>
          <p:cNvSpPr>
            <a:spLocks noGrp="1"/>
          </p:cNvSpPr>
          <p:nvPr>
            <p:ph type="sldNum" sz="quarter" idx="11"/>
          </p:nvPr>
        </p:nvSpPr>
        <p:spPr/>
        <p:txBody>
          <a:bodyPr/>
          <a:lstStyle/>
          <a:p>
            <a:fld id="{99F89DBD-657F-0D4B-86A7-CD9BC0A58798}" type="slidenum">
              <a:rPr lang="en-US" smtClean="0"/>
              <a:pPr/>
              <a:t>31</a:t>
            </a:fld>
            <a:endParaRPr lang="en-US"/>
          </a:p>
        </p:txBody>
      </p:sp>
      <p:sp>
        <p:nvSpPr>
          <p:cNvPr id="6" name="Text Placeholder 5">
            <a:extLst>
              <a:ext uri="{FF2B5EF4-FFF2-40B4-BE49-F238E27FC236}">
                <a16:creationId xmlns:a16="http://schemas.microsoft.com/office/drawing/2014/main" id="{16D40EDD-382C-549E-36DC-D6B2CA62EAE4}"/>
              </a:ext>
            </a:extLst>
          </p:cNvPr>
          <p:cNvSpPr>
            <a:spLocks noGrp="1"/>
          </p:cNvSpPr>
          <p:nvPr>
            <p:ph type="body" sz="quarter" idx="12"/>
          </p:nvPr>
        </p:nvSpPr>
        <p:spPr>
          <a:xfrm>
            <a:off x="464588" y="396317"/>
            <a:ext cx="9867350" cy="721283"/>
          </a:xfrm>
        </p:spPr>
        <p:txBody>
          <a:bodyPr/>
          <a:lstStyle/>
          <a:p>
            <a:r>
              <a:rPr lang="en-US">
                <a:latin typeface="Poppins" panose="00000800000000000000" pitchFamily="2" charset="0"/>
                <a:cs typeface="Poppins" panose="00000800000000000000" pitchFamily="2" charset="0"/>
              </a:rPr>
              <a:t>Thank you! </a:t>
            </a:r>
            <a:r>
              <a:rPr lang="en-US">
                <a:solidFill>
                  <a:srgbClr val="000000"/>
                </a:solidFill>
                <a:latin typeface="Poppins" panose="00000800000000000000" pitchFamily="2" charset="0"/>
                <a:cs typeface="Poppins" panose="00000800000000000000" pitchFamily="2" charset="0"/>
              </a:rPr>
              <a:t>/ ¡Gracias! </a:t>
            </a:r>
          </a:p>
        </p:txBody>
      </p:sp>
      <p:sp>
        <p:nvSpPr>
          <p:cNvPr id="9" name="TextBox 8">
            <a:extLst>
              <a:ext uri="{FF2B5EF4-FFF2-40B4-BE49-F238E27FC236}">
                <a16:creationId xmlns:a16="http://schemas.microsoft.com/office/drawing/2014/main" id="{D1EB17F8-5ADA-A492-A0C4-B920E98A1E0A}"/>
              </a:ext>
            </a:extLst>
          </p:cNvPr>
          <p:cNvSpPr txBox="1"/>
          <p:nvPr/>
        </p:nvSpPr>
        <p:spPr>
          <a:xfrm>
            <a:off x="2322288" y="1364101"/>
            <a:ext cx="3541484" cy="461665"/>
          </a:xfrm>
          <a:prstGeom prst="rect">
            <a:avLst/>
          </a:prstGeom>
          <a:noFill/>
        </p:spPr>
        <p:txBody>
          <a:bodyPr wrap="square">
            <a:spAutoFit/>
          </a:bodyPr>
          <a:lstStyle/>
          <a:p>
            <a:r>
              <a:rPr lang="es-ES" sz="2400" b="1" i="0" err="1">
                <a:solidFill>
                  <a:srgbClr val="006AA8"/>
                </a:solidFill>
                <a:effectLst/>
                <a:latin typeface="Segoe Sans"/>
              </a:rPr>
              <a:t>Please</a:t>
            </a:r>
            <a:r>
              <a:rPr lang="es-ES" sz="2400" b="1" i="0">
                <a:solidFill>
                  <a:srgbClr val="006AA8"/>
                </a:solidFill>
                <a:effectLst/>
                <a:latin typeface="Segoe Sans"/>
              </a:rPr>
              <a:t> </a:t>
            </a:r>
            <a:r>
              <a:rPr lang="es-ES" sz="2400" b="1" i="0" err="1">
                <a:solidFill>
                  <a:srgbClr val="006AA8"/>
                </a:solidFill>
                <a:effectLst/>
                <a:latin typeface="Segoe Sans"/>
              </a:rPr>
              <a:t>take</a:t>
            </a:r>
            <a:r>
              <a:rPr lang="es-ES" sz="2400" b="1" i="0">
                <a:solidFill>
                  <a:srgbClr val="006AA8"/>
                </a:solidFill>
                <a:effectLst/>
                <a:latin typeface="Segoe Sans"/>
              </a:rPr>
              <a:t> </a:t>
            </a:r>
            <a:r>
              <a:rPr lang="es-ES" sz="2400" b="1" i="0" err="1">
                <a:solidFill>
                  <a:srgbClr val="006AA8"/>
                </a:solidFill>
                <a:effectLst/>
                <a:latin typeface="Segoe Sans"/>
              </a:rPr>
              <a:t>our</a:t>
            </a:r>
            <a:r>
              <a:rPr lang="es-ES" sz="2400" b="1" i="0">
                <a:solidFill>
                  <a:srgbClr val="006AA8"/>
                </a:solidFill>
                <a:effectLst/>
                <a:latin typeface="Segoe Sans"/>
              </a:rPr>
              <a:t> </a:t>
            </a:r>
            <a:r>
              <a:rPr lang="es-ES" sz="2400" b="1" i="0" err="1">
                <a:solidFill>
                  <a:srgbClr val="006AA8"/>
                </a:solidFill>
                <a:effectLst/>
                <a:latin typeface="Segoe Sans"/>
              </a:rPr>
              <a:t>survey</a:t>
            </a:r>
            <a:endParaRPr lang="en-US" sz="2400"/>
          </a:p>
        </p:txBody>
      </p:sp>
      <p:pic>
        <p:nvPicPr>
          <p:cNvPr id="10" name="Picture 9" descr="Qr code&#10;&#10;AI-generated content may be incorrect.">
            <a:extLst>
              <a:ext uri="{FF2B5EF4-FFF2-40B4-BE49-F238E27FC236}">
                <a16:creationId xmlns:a16="http://schemas.microsoft.com/office/drawing/2014/main" id="{B7C2014E-C4BF-053A-EEA3-228952292E61}"/>
              </a:ext>
            </a:extLst>
          </p:cNvPr>
          <p:cNvPicPr>
            <a:picLocks noChangeAspect="1"/>
          </p:cNvPicPr>
          <p:nvPr/>
        </p:nvPicPr>
        <p:blipFill>
          <a:blip r:embed="rId3"/>
          <a:srcRect l="10037" t="18155" r="4336" b="5034"/>
          <a:stretch/>
        </p:blipFill>
        <p:spPr>
          <a:xfrm>
            <a:off x="3802743" y="1833965"/>
            <a:ext cx="4122058" cy="3697618"/>
          </a:xfrm>
          <a:prstGeom prst="rect">
            <a:avLst/>
          </a:prstGeom>
        </p:spPr>
      </p:pic>
      <p:sp>
        <p:nvSpPr>
          <p:cNvPr id="12" name="TextBox 11">
            <a:extLst>
              <a:ext uri="{FF2B5EF4-FFF2-40B4-BE49-F238E27FC236}">
                <a16:creationId xmlns:a16="http://schemas.microsoft.com/office/drawing/2014/main" id="{34B4DAF8-B7AD-B2D3-7D6C-BECF950B8D74}"/>
              </a:ext>
            </a:extLst>
          </p:cNvPr>
          <p:cNvSpPr txBox="1"/>
          <p:nvPr/>
        </p:nvSpPr>
        <p:spPr>
          <a:xfrm>
            <a:off x="5707743" y="1364101"/>
            <a:ext cx="5805714" cy="461665"/>
          </a:xfrm>
          <a:prstGeom prst="rect">
            <a:avLst/>
          </a:prstGeom>
          <a:noFill/>
        </p:spPr>
        <p:txBody>
          <a:bodyPr wrap="square">
            <a:spAutoFit/>
          </a:bodyPr>
          <a:lstStyle/>
          <a:p>
            <a:r>
              <a:rPr lang="es-ES" sz="2400" b="1">
                <a:solidFill>
                  <a:srgbClr val="424242"/>
                </a:solidFill>
                <a:latin typeface="Segoe Sans"/>
              </a:rPr>
              <a:t>/ Por favor, responde nuestra encuesta</a:t>
            </a:r>
            <a:endParaRPr lang="en-US" sz="2400"/>
          </a:p>
        </p:txBody>
      </p:sp>
      <p:sp>
        <p:nvSpPr>
          <p:cNvPr id="16" name="TextBox 15">
            <a:extLst>
              <a:ext uri="{FF2B5EF4-FFF2-40B4-BE49-F238E27FC236}">
                <a16:creationId xmlns:a16="http://schemas.microsoft.com/office/drawing/2014/main" id="{FF640BDB-7793-B48A-EAD9-354087E0BAA0}"/>
              </a:ext>
            </a:extLst>
          </p:cNvPr>
          <p:cNvSpPr txBox="1"/>
          <p:nvPr/>
        </p:nvSpPr>
        <p:spPr>
          <a:xfrm>
            <a:off x="2476081" y="5531583"/>
            <a:ext cx="7855857" cy="769441"/>
          </a:xfrm>
          <a:prstGeom prst="rect">
            <a:avLst/>
          </a:prstGeom>
          <a:noFill/>
        </p:spPr>
        <p:txBody>
          <a:bodyPr wrap="square">
            <a:spAutoFit/>
          </a:bodyPr>
          <a:lstStyle/>
          <a:p>
            <a:r>
              <a:rPr lang="en-US" sz="4400">
                <a:solidFill>
                  <a:srgbClr val="000000"/>
                </a:solidFill>
                <a:latin typeface="Poppins" panose="00000800000000000000" pitchFamily="2" charset="0"/>
                <a:ea typeface="Inter" panose="02000503000000020004" pitchFamily="2" charset="0"/>
                <a:cs typeface="Poppins" panose="00000800000000000000" pitchFamily="2" charset="0"/>
              </a:rPr>
              <a:t>https://bit.ly/HIOshare</a:t>
            </a:r>
          </a:p>
        </p:txBody>
      </p:sp>
    </p:spTree>
    <p:extLst>
      <p:ext uri="{BB962C8B-B14F-4D97-AF65-F5344CB8AC3E}">
        <p14:creationId xmlns:p14="http://schemas.microsoft.com/office/powerpoint/2010/main" val="3889400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9F9D467-F52C-45EC-EBC0-BB91C25670E6}"/>
              </a:ext>
            </a:extLst>
          </p:cNvPr>
          <p:cNvSpPr>
            <a:spLocks noGrp="1"/>
          </p:cNvSpPr>
          <p:nvPr>
            <p:ph type="pic" idx="1"/>
          </p:nvPr>
        </p:nvSpPr>
        <p:spPr/>
        <p:txBody>
          <a:bodyPr/>
          <a:lstStyle/>
          <a:p>
            <a:endParaRPr lang="en-US"/>
          </a:p>
        </p:txBody>
      </p:sp>
      <p:sp>
        <p:nvSpPr>
          <p:cNvPr id="8" name="Picture Placeholder 7">
            <a:extLst>
              <a:ext uri="{FF2B5EF4-FFF2-40B4-BE49-F238E27FC236}">
                <a16:creationId xmlns:a16="http://schemas.microsoft.com/office/drawing/2014/main" id="{C2BF3FA9-E5E6-DDE7-3013-E2D859DA52F2}"/>
              </a:ext>
            </a:extLst>
          </p:cNvPr>
          <p:cNvSpPr>
            <a:spLocks noGrp="1"/>
          </p:cNvSpPr>
          <p:nvPr>
            <p:ph type="pic" sz="quarter" idx="12"/>
          </p:nvPr>
        </p:nvSpPr>
        <p:spPr/>
        <p:txBody>
          <a:bodyPr/>
          <a:lstStyle/>
          <a:p>
            <a:endParaRPr lang="en-US"/>
          </a:p>
        </p:txBody>
      </p:sp>
      <p:sp>
        <p:nvSpPr>
          <p:cNvPr id="6" name="Title 5">
            <a:extLst>
              <a:ext uri="{FF2B5EF4-FFF2-40B4-BE49-F238E27FC236}">
                <a16:creationId xmlns:a16="http://schemas.microsoft.com/office/drawing/2014/main" id="{94C14931-999B-1D8F-0974-830E16F0FFEF}"/>
              </a:ext>
            </a:extLst>
          </p:cNvPr>
          <p:cNvSpPr>
            <a:spLocks noGrp="1"/>
          </p:cNvSpPr>
          <p:nvPr>
            <p:ph type="ctrTitle"/>
          </p:nvPr>
        </p:nvSpPr>
        <p:spPr>
          <a:xfrm>
            <a:off x="404036" y="2336800"/>
            <a:ext cx="5513437" cy="2122311"/>
          </a:xfrm>
        </p:spPr>
        <p:txBody>
          <a:bodyPr/>
          <a:lstStyle/>
          <a:p>
            <a:r>
              <a:rPr lang="en-US"/>
              <a:t>HIO Fall Forum Dress Rehearsal</a:t>
            </a:r>
          </a:p>
        </p:txBody>
      </p:sp>
      <p:sp>
        <p:nvSpPr>
          <p:cNvPr id="9" name="Text Placeholder 8">
            <a:extLst>
              <a:ext uri="{FF2B5EF4-FFF2-40B4-BE49-F238E27FC236}">
                <a16:creationId xmlns:a16="http://schemas.microsoft.com/office/drawing/2014/main" id="{0DD32F00-B7A3-5A21-34EC-D15CC9261DBF}"/>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6FD9B22E-C7C7-CDB1-35A0-DB7F45D4E60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07964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487A7D-EB53-2693-E8A6-BA50B7C78C26}"/>
              </a:ext>
            </a:extLst>
          </p:cNvPr>
          <p:cNvPicPr>
            <a:picLocks noChangeAspect="1"/>
          </p:cNvPicPr>
          <p:nvPr/>
        </p:nvPicPr>
        <p:blipFill>
          <a:blip r:embed="rId3"/>
          <a:srcRect t="2744" r="-2" b="2637"/>
          <a:stretch>
            <a:fillRect/>
          </a:stretch>
        </p:blipFill>
        <p:spPr>
          <a:xfrm>
            <a:off x="6357256" y="10"/>
            <a:ext cx="5834743" cy="6857989"/>
          </a:xfrm>
          <a:prstGeom prst="rect">
            <a:avLst/>
          </a:prstGeom>
          <a:noFill/>
        </p:spPr>
      </p:pic>
      <p:sp>
        <p:nvSpPr>
          <p:cNvPr id="3" name="Text Placeholder 2">
            <a:extLst>
              <a:ext uri="{FF2B5EF4-FFF2-40B4-BE49-F238E27FC236}">
                <a16:creationId xmlns:a16="http://schemas.microsoft.com/office/drawing/2014/main" id="{21C8598A-9D8E-9BC8-CDCE-E3F60558560B}"/>
              </a:ext>
            </a:extLst>
          </p:cNvPr>
          <p:cNvSpPr>
            <a:spLocks noGrp="1"/>
          </p:cNvSpPr>
          <p:nvPr>
            <p:ph type="title"/>
          </p:nvPr>
        </p:nvSpPr>
        <p:spPr>
          <a:xfrm>
            <a:off x="415209" y="321805"/>
            <a:ext cx="4855291" cy="1303796"/>
          </a:xfrm>
        </p:spPr>
        <p:txBody>
          <a:bodyPr anchor="t">
            <a:normAutofit/>
          </a:bodyPr>
          <a:lstStyle/>
          <a:p>
            <a:r>
              <a:rPr lang="en-US" sz="3700"/>
              <a:t>Hidden Creek Community Center</a:t>
            </a:r>
          </a:p>
        </p:txBody>
      </p:sp>
      <p:sp>
        <p:nvSpPr>
          <p:cNvPr id="4" name="Text Placeholder 3">
            <a:extLst>
              <a:ext uri="{FF2B5EF4-FFF2-40B4-BE49-F238E27FC236}">
                <a16:creationId xmlns:a16="http://schemas.microsoft.com/office/drawing/2014/main" id="{E48CC1D5-7391-2F48-96EE-EB61DB89613D}"/>
              </a:ext>
            </a:extLst>
          </p:cNvPr>
          <p:cNvSpPr>
            <a:spLocks noGrp="1"/>
          </p:cNvSpPr>
          <p:nvPr>
            <p:ph type="body" sz="quarter" idx="13"/>
          </p:nvPr>
        </p:nvSpPr>
        <p:spPr>
          <a:xfrm>
            <a:off x="435430" y="1596571"/>
            <a:ext cx="5631542" cy="4920117"/>
          </a:xfrm>
        </p:spPr>
        <p:txBody>
          <a:bodyPr>
            <a:normAutofit fontScale="70000" lnSpcReduction="20000"/>
          </a:bodyPr>
          <a:lstStyle/>
          <a:p>
            <a:pPr marL="0" indent="0">
              <a:buNone/>
            </a:pPr>
            <a:r>
              <a:rPr lang="en-US" sz="2000" b="1"/>
              <a:t>Time</a:t>
            </a:r>
          </a:p>
          <a:p>
            <a:r>
              <a:rPr lang="en-US" sz="2000"/>
              <a:t>Arrive by 4:30pm</a:t>
            </a:r>
          </a:p>
          <a:p>
            <a:r>
              <a:rPr lang="en-US" sz="2000"/>
              <a:t>Start presentation at 5:10pm</a:t>
            </a:r>
          </a:p>
          <a:p>
            <a:r>
              <a:rPr lang="en-US" sz="2000"/>
              <a:t>End presentation 6:30pm (6-6:30pm public comment)</a:t>
            </a:r>
            <a:endParaRPr lang="en-US" sz="2000" b="1"/>
          </a:p>
          <a:p>
            <a:pPr marL="0" indent="0">
              <a:buNone/>
            </a:pPr>
            <a:br>
              <a:rPr lang="en-US" sz="2000" b="1"/>
            </a:br>
            <a:r>
              <a:rPr lang="en-US" sz="2000" b="1"/>
              <a:t>Getting there</a:t>
            </a:r>
          </a:p>
          <a:p>
            <a:r>
              <a:rPr lang="en-US" sz="2000"/>
              <a:t>Bus 47, Main St. and 53</a:t>
            </a:r>
            <a:r>
              <a:rPr lang="en-US" sz="2000" baseline="30000"/>
              <a:t>rd</a:t>
            </a:r>
            <a:r>
              <a:rPr lang="en-US" sz="2000"/>
              <a:t> Ave by Coyote’s, 0.3-mile walk</a:t>
            </a:r>
          </a:p>
          <a:p>
            <a:r>
              <a:rPr lang="en-US" sz="2000"/>
              <a:t>Parking in front (135 spots) with overflow parking at Hidden Creek Park West</a:t>
            </a:r>
          </a:p>
          <a:p>
            <a:pPr marL="0" indent="0">
              <a:buNone/>
            </a:pPr>
            <a:br>
              <a:rPr lang="en-US" sz="2000" b="1"/>
            </a:br>
            <a:r>
              <a:rPr lang="en-US" sz="2000" b="1"/>
              <a:t>Inside the center</a:t>
            </a:r>
          </a:p>
          <a:p>
            <a:r>
              <a:rPr lang="en-US" sz="2000"/>
              <a:t>Tualatin River Room (40-person capacity)</a:t>
            </a:r>
          </a:p>
          <a:p>
            <a:r>
              <a:rPr lang="en-US" sz="2000"/>
              <a:t>Five Oaks Room (20-person, supervised children’s activities)</a:t>
            </a:r>
          </a:p>
          <a:p>
            <a:pPr marL="0" indent="0">
              <a:buNone/>
            </a:pPr>
            <a:br>
              <a:rPr lang="en-US" sz="2000" b="1"/>
            </a:br>
            <a:r>
              <a:rPr lang="en-US" sz="2000" b="1"/>
              <a:t>Safety</a:t>
            </a:r>
          </a:p>
          <a:p>
            <a:r>
              <a:rPr lang="en-US" sz="2000"/>
              <a:t>Considered private event space</a:t>
            </a:r>
          </a:p>
          <a:p>
            <a:pPr marL="0" indent="0">
              <a:buNone/>
            </a:pPr>
            <a:br>
              <a:rPr lang="en-US" sz="2000" b="1"/>
            </a:br>
            <a:r>
              <a:rPr lang="en-US" sz="2000" b="1"/>
              <a:t>Spanish interpreters</a:t>
            </a:r>
          </a:p>
          <a:p>
            <a:r>
              <a:rPr lang="en-US" sz="2000"/>
              <a:t>1 virtual, 1 in-person</a:t>
            </a:r>
            <a:endParaRPr lang="en-US" sz="2000" b="1"/>
          </a:p>
        </p:txBody>
      </p:sp>
      <p:sp>
        <p:nvSpPr>
          <p:cNvPr id="2" name="Slide Number Placeholder 1">
            <a:extLst>
              <a:ext uri="{FF2B5EF4-FFF2-40B4-BE49-F238E27FC236}">
                <a16:creationId xmlns:a16="http://schemas.microsoft.com/office/drawing/2014/main" id="{30044DD5-580A-E692-6944-EA07123DA8AC}"/>
              </a:ext>
            </a:extLst>
          </p:cNvPr>
          <p:cNvSpPr>
            <a:spLocks noGrp="1"/>
          </p:cNvSpPr>
          <p:nvPr>
            <p:ph type="sldNum" sz="quarter" idx="11"/>
          </p:nvPr>
        </p:nvSpPr>
        <p:spPr>
          <a:xfrm>
            <a:off x="8610600" y="6356350"/>
            <a:ext cx="3177360" cy="365125"/>
          </a:xfrm>
        </p:spPr>
        <p:txBody>
          <a:bodyPr anchor="ctr">
            <a:normAutofit/>
          </a:bodyPr>
          <a:lstStyle/>
          <a:p>
            <a:pPr>
              <a:spcAft>
                <a:spcPts val="600"/>
              </a:spcAft>
            </a:pPr>
            <a:fld id="{99F89DBD-657F-0D4B-86A7-CD9BC0A58798}" type="slidenum">
              <a:rPr lang="en-US" smtClean="0"/>
              <a:pPr>
                <a:spcAft>
                  <a:spcPts val="600"/>
                </a:spcAft>
              </a:pPr>
              <a:t>33</a:t>
            </a:fld>
            <a:endParaRPr lang="en-US"/>
          </a:p>
        </p:txBody>
      </p:sp>
    </p:spTree>
    <p:extLst>
      <p:ext uri="{BB962C8B-B14F-4D97-AF65-F5344CB8AC3E}">
        <p14:creationId xmlns:p14="http://schemas.microsoft.com/office/powerpoint/2010/main" val="339750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C723BC-B9FD-F23E-5E4D-9F2B8D94017F}"/>
            </a:ext>
          </a:extLst>
        </p:cNvPr>
        <p:cNvGrpSpPr/>
        <p:nvPr/>
      </p:nvGrpSpPr>
      <p:grpSpPr>
        <a:xfrm>
          <a:off x="0" y="0"/>
          <a:ext cx="0" cy="0"/>
          <a:chOff x="0" y="0"/>
          <a:chExt cx="0" cy="0"/>
        </a:xfrm>
      </p:grpSpPr>
      <p:pic>
        <p:nvPicPr>
          <p:cNvPr id="21" name="Picture 20" descr="A kitchen with white cabinets&#10;&#10;AI-generated content may be incorrect.">
            <a:extLst>
              <a:ext uri="{FF2B5EF4-FFF2-40B4-BE49-F238E27FC236}">
                <a16:creationId xmlns:a16="http://schemas.microsoft.com/office/drawing/2014/main" id="{1EA0E5CA-A58F-F21A-BE4C-F85AF5F1A336}"/>
              </a:ext>
            </a:extLst>
          </p:cNvPr>
          <p:cNvPicPr>
            <a:picLocks noChangeAspect="1"/>
          </p:cNvPicPr>
          <p:nvPr/>
        </p:nvPicPr>
        <p:blipFill>
          <a:blip r:embed="rId3"/>
          <a:srcRect l="10251"/>
          <a:stretch/>
        </p:blipFill>
        <p:spPr>
          <a:xfrm>
            <a:off x="7531278" y="1392032"/>
            <a:ext cx="4344886" cy="3630892"/>
          </a:xfrm>
          <a:prstGeom prst="rect">
            <a:avLst/>
          </a:prstGeom>
        </p:spPr>
      </p:pic>
      <p:sp>
        <p:nvSpPr>
          <p:cNvPr id="2" name="Slide Number Placeholder 1">
            <a:extLst>
              <a:ext uri="{FF2B5EF4-FFF2-40B4-BE49-F238E27FC236}">
                <a16:creationId xmlns:a16="http://schemas.microsoft.com/office/drawing/2014/main" id="{7A28B544-C478-50E8-BBCE-5A29DCF8B28B}"/>
              </a:ext>
            </a:extLst>
          </p:cNvPr>
          <p:cNvSpPr>
            <a:spLocks noGrp="1"/>
          </p:cNvSpPr>
          <p:nvPr>
            <p:ph type="sldNum" sz="quarter" idx="11"/>
          </p:nvPr>
        </p:nvSpPr>
        <p:spPr>
          <a:xfrm>
            <a:off x="8610600" y="6356350"/>
            <a:ext cx="3177360" cy="365125"/>
          </a:xfrm>
        </p:spPr>
        <p:txBody>
          <a:bodyPr anchor="ctr">
            <a:normAutofit/>
          </a:bodyPr>
          <a:lstStyle/>
          <a:p>
            <a:pPr>
              <a:spcAft>
                <a:spcPts val="600"/>
              </a:spcAft>
            </a:pPr>
            <a:fld id="{99F89DBD-657F-0D4B-86A7-CD9BC0A58798}" type="slidenum">
              <a:rPr lang="en-US" smtClean="0"/>
              <a:pPr>
                <a:spcAft>
                  <a:spcPts val="600"/>
                </a:spcAft>
              </a:pPr>
              <a:t>34</a:t>
            </a:fld>
            <a:endParaRPr lang="en-US"/>
          </a:p>
        </p:txBody>
      </p:sp>
      <p:sp>
        <p:nvSpPr>
          <p:cNvPr id="3" name="Text Placeholder 2">
            <a:extLst>
              <a:ext uri="{FF2B5EF4-FFF2-40B4-BE49-F238E27FC236}">
                <a16:creationId xmlns:a16="http://schemas.microsoft.com/office/drawing/2014/main" id="{FD9C9C4A-57DB-E009-CC86-FF19240D2290}"/>
              </a:ext>
            </a:extLst>
          </p:cNvPr>
          <p:cNvSpPr>
            <a:spLocks noGrp="1"/>
          </p:cNvSpPr>
          <p:nvPr>
            <p:ph type="ctrTitle"/>
          </p:nvPr>
        </p:nvSpPr>
        <p:spPr>
          <a:xfrm>
            <a:off x="404037" y="457201"/>
            <a:ext cx="11383923" cy="729342"/>
          </a:xfrm>
        </p:spPr>
        <p:txBody>
          <a:bodyPr anchor="ctr">
            <a:normAutofit/>
          </a:bodyPr>
          <a:lstStyle/>
          <a:p>
            <a:r>
              <a:rPr lang="en-US"/>
              <a:t>Hidden Creek Community Center</a:t>
            </a:r>
          </a:p>
        </p:txBody>
      </p:sp>
      <p:pic>
        <p:nvPicPr>
          <p:cNvPr id="7" name="Picture 6" descr="A room with tables and chairs&#10;&#10;AI-generated content may be incorrect.">
            <a:extLst>
              <a:ext uri="{FF2B5EF4-FFF2-40B4-BE49-F238E27FC236}">
                <a16:creationId xmlns:a16="http://schemas.microsoft.com/office/drawing/2014/main" id="{88EAF18C-21CC-EBD0-0C8C-5C5DE86FD7EE}"/>
              </a:ext>
            </a:extLst>
          </p:cNvPr>
          <p:cNvPicPr>
            <a:picLocks noChangeAspect="1"/>
          </p:cNvPicPr>
          <p:nvPr/>
        </p:nvPicPr>
        <p:blipFill>
          <a:blip r:embed="rId4"/>
          <a:srcRect l="1636" r="3564" b="-3"/>
          <a:stretch>
            <a:fillRect/>
          </a:stretch>
        </p:blipFill>
        <p:spPr>
          <a:xfrm>
            <a:off x="2780379" y="1392032"/>
            <a:ext cx="4589319" cy="3630892"/>
          </a:xfrm>
          <a:prstGeom prst="rect">
            <a:avLst/>
          </a:prstGeom>
          <a:noFill/>
        </p:spPr>
      </p:pic>
      <p:pic>
        <p:nvPicPr>
          <p:cNvPr id="15" name="Picture 14" descr="A picture containing indoor&#10;&#10;AI-generated content may be incorrect.">
            <a:extLst>
              <a:ext uri="{FF2B5EF4-FFF2-40B4-BE49-F238E27FC236}">
                <a16:creationId xmlns:a16="http://schemas.microsoft.com/office/drawing/2014/main" id="{8B686135-25D4-2314-9050-6921D7F96905}"/>
              </a:ext>
            </a:extLst>
          </p:cNvPr>
          <p:cNvPicPr>
            <a:picLocks noChangeAspect="1"/>
          </p:cNvPicPr>
          <p:nvPr/>
        </p:nvPicPr>
        <p:blipFill>
          <a:blip r:embed="rId5"/>
          <a:stretch>
            <a:fillRect/>
          </a:stretch>
        </p:blipFill>
        <p:spPr>
          <a:xfrm rot="5400000">
            <a:off x="-129880" y="2168306"/>
            <a:ext cx="3141347" cy="2356010"/>
          </a:xfrm>
          <a:prstGeom prst="rect">
            <a:avLst/>
          </a:prstGeom>
        </p:spPr>
      </p:pic>
      <p:sp>
        <p:nvSpPr>
          <p:cNvPr id="17" name="TextBox 16">
            <a:extLst>
              <a:ext uri="{FF2B5EF4-FFF2-40B4-BE49-F238E27FC236}">
                <a16:creationId xmlns:a16="http://schemas.microsoft.com/office/drawing/2014/main" id="{9E2553A2-A974-192F-B287-EF3D2170FB93}"/>
              </a:ext>
            </a:extLst>
          </p:cNvPr>
          <p:cNvSpPr txBox="1"/>
          <p:nvPr/>
        </p:nvSpPr>
        <p:spPr>
          <a:xfrm>
            <a:off x="262787" y="3801551"/>
            <a:ext cx="2273446" cy="923330"/>
          </a:xfrm>
          <a:prstGeom prst="rect">
            <a:avLst/>
          </a:prstGeom>
          <a:solidFill>
            <a:schemeClr val="tx1"/>
          </a:solidFill>
        </p:spPr>
        <p:txBody>
          <a:bodyPr wrap="square">
            <a:spAutoFit/>
          </a:bodyPr>
          <a:lstStyle/>
          <a:p>
            <a:r>
              <a:rPr lang="en-US" b="1">
                <a:solidFill>
                  <a:schemeClr val="bg1"/>
                </a:solidFill>
                <a:latin typeface="Poppins" panose="00000800000000000000" pitchFamily="2" charset="0"/>
                <a:cs typeface="Poppins" panose="00000800000000000000" pitchFamily="2" charset="0"/>
              </a:rPr>
              <a:t>Entrance, will bring 1 a-frame board</a:t>
            </a:r>
          </a:p>
        </p:txBody>
      </p:sp>
      <p:sp>
        <p:nvSpPr>
          <p:cNvPr id="18" name="TextBox 17">
            <a:extLst>
              <a:ext uri="{FF2B5EF4-FFF2-40B4-BE49-F238E27FC236}">
                <a16:creationId xmlns:a16="http://schemas.microsoft.com/office/drawing/2014/main" id="{608582DF-CC40-1350-2303-5C91A64D9B60}"/>
              </a:ext>
            </a:extLst>
          </p:cNvPr>
          <p:cNvSpPr txBox="1"/>
          <p:nvPr/>
        </p:nvSpPr>
        <p:spPr>
          <a:xfrm>
            <a:off x="2780379" y="4078550"/>
            <a:ext cx="4138033" cy="646331"/>
          </a:xfrm>
          <a:prstGeom prst="rect">
            <a:avLst/>
          </a:prstGeom>
          <a:solidFill>
            <a:schemeClr val="tx1"/>
          </a:solidFill>
        </p:spPr>
        <p:txBody>
          <a:bodyPr wrap="square">
            <a:spAutoFit/>
          </a:bodyPr>
          <a:lstStyle/>
          <a:p>
            <a:r>
              <a:rPr lang="en-US" b="1">
                <a:solidFill>
                  <a:schemeClr val="bg1"/>
                </a:solidFill>
                <a:latin typeface="Poppins" panose="00000800000000000000" pitchFamily="2" charset="0"/>
                <a:cs typeface="Poppins" panose="00000800000000000000" pitchFamily="2" charset="0"/>
              </a:rPr>
              <a:t>Tualatin River Room from back</a:t>
            </a:r>
            <a:br>
              <a:rPr lang="en-US" b="1">
                <a:solidFill>
                  <a:schemeClr val="bg1"/>
                </a:solidFill>
                <a:latin typeface="Poppins" panose="00000800000000000000" pitchFamily="2" charset="0"/>
                <a:cs typeface="Poppins" panose="00000800000000000000" pitchFamily="2" charset="0"/>
              </a:rPr>
            </a:br>
            <a:r>
              <a:rPr lang="en-US" b="1">
                <a:solidFill>
                  <a:schemeClr val="bg1"/>
                </a:solidFill>
                <a:latin typeface="Poppins" panose="00000800000000000000" pitchFamily="2" charset="0"/>
                <a:cs typeface="Poppins" panose="00000800000000000000" pitchFamily="2" charset="0"/>
              </a:rPr>
              <a:t>Zoom capability</a:t>
            </a:r>
            <a:endParaRPr lang="en-US">
              <a:solidFill>
                <a:schemeClr val="bg1"/>
              </a:solidFill>
              <a:latin typeface="Poppins" panose="00000800000000000000" pitchFamily="2" charset="0"/>
              <a:cs typeface="Poppins" panose="00000800000000000000" pitchFamily="2" charset="0"/>
            </a:endParaRPr>
          </a:p>
        </p:txBody>
      </p:sp>
      <p:sp>
        <p:nvSpPr>
          <p:cNvPr id="19" name="TextBox 18">
            <a:extLst>
              <a:ext uri="{FF2B5EF4-FFF2-40B4-BE49-F238E27FC236}">
                <a16:creationId xmlns:a16="http://schemas.microsoft.com/office/drawing/2014/main" id="{D96B0AED-78DD-53E0-5E18-2E7B8CCF3F4B}"/>
              </a:ext>
            </a:extLst>
          </p:cNvPr>
          <p:cNvSpPr txBox="1"/>
          <p:nvPr/>
        </p:nvSpPr>
        <p:spPr>
          <a:xfrm>
            <a:off x="7531278" y="4263216"/>
            <a:ext cx="4100741" cy="369332"/>
          </a:xfrm>
          <a:prstGeom prst="rect">
            <a:avLst/>
          </a:prstGeom>
          <a:solidFill>
            <a:schemeClr val="tx1"/>
          </a:solidFill>
        </p:spPr>
        <p:txBody>
          <a:bodyPr wrap="square">
            <a:spAutoFit/>
          </a:bodyPr>
          <a:lstStyle/>
          <a:p>
            <a:r>
              <a:rPr lang="en-US" b="1">
                <a:solidFill>
                  <a:schemeClr val="bg1"/>
                </a:solidFill>
                <a:latin typeface="Poppins" panose="00000800000000000000" pitchFamily="2" charset="0"/>
                <a:cs typeface="Poppins" panose="00000800000000000000" pitchFamily="2" charset="0"/>
              </a:rPr>
              <a:t>Tualatin River Room kitchenette</a:t>
            </a:r>
            <a:endParaRPr lang="en-US">
              <a:solidFill>
                <a:schemeClr val="bg1"/>
              </a:solidFill>
              <a:latin typeface="Poppins" panose="00000800000000000000" pitchFamily="2" charset="0"/>
              <a:cs typeface="Poppins" panose="00000800000000000000" pitchFamily="2" charset="0"/>
            </a:endParaRPr>
          </a:p>
        </p:txBody>
      </p:sp>
    </p:spTree>
    <p:extLst>
      <p:ext uri="{BB962C8B-B14F-4D97-AF65-F5344CB8AC3E}">
        <p14:creationId xmlns:p14="http://schemas.microsoft.com/office/powerpoint/2010/main" val="154062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20AFFA5-5B60-D604-F2BA-5B37B3B796C7}"/>
            </a:ext>
          </a:extLst>
        </p:cNvPr>
        <p:cNvGrpSpPr/>
        <p:nvPr/>
      </p:nvGrpSpPr>
      <p:grpSpPr>
        <a:xfrm>
          <a:off x="0" y="0"/>
          <a:ext cx="0" cy="0"/>
          <a:chOff x="0" y="0"/>
          <a:chExt cx="0" cy="0"/>
        </a:xfrm>
      </p:grpSpPr>
      <p:pic>
        <p:nvPicPr>
          <p:cNvPr id="8" name="Picture 7" descr="A picture containing floor, building, indoor, room&#10;&#10;AI-generated content may be incorrect.">
            <a:extLst>
              <a:ext uri="{FF2B5EF4-FFF2-40B4-BE49-F238E27FC236}">
                <a16:creationId xmlns:a16="http://schemas.microsoft.com/office/drawing/2014/main" id="{15E6B2E8-C3A7-C386-08FD-AE2FFB254ECA}"/>
              </a:ext>
            </a:extLst>
          </p:cNvPr>
          <p:cNvPicPr>
            <a:picLocks noChangeAspect="1"/>
          </p:cNvPicPr>
          <p:nvPr/>
        </p:nvPicPr>
        <p:blipFill>
          <a:blip r:embed="rId3"/>
          <a:stretch>
            <a:fillRect/>
          </a:stretch>
        </p:blipFill>
        <p:spPr>
          <a:xfrm>
            <a:off x="909567" y="1474659"/>
            <a:ext cx="4838700" cy="3629025"/>
          </a:xfrm>
          <a:prstGeom prst="rect">
            <a:avLst/>
          </a:prstGeom>
        </p:spPr>
      </p:pic>
      <p:sp>
        <p:nvSpPr>
          <p:cNvPr id="2" name="Slide Number Placeholder 1">
            <a:extLst>
              <a:ext uri="{FF2B5EF4-FFF2-40B4-BE49-F238E27FC236}">
                <a16:creationId xmlns:a16="http://schemas.microsoft.com/office/drawing/2014/main" id="{678156D2-9080-E6B7-3975-CB3DFEDC04F3}"/>
              </a:ext>
            </a:extLst>
          </p:cNvPr>
          <p:cNvSpPr>
            <a:spLocks noGrp="1"/>
          </p:cNvSpPr>
          <p:nvPr>
            <p:ph type="sldNum" sz="quarter" idx="11"/>
          </p:nvPr>
        </p:nvSpPr>
        <p:spPr>
          <a:xfrm>
            <a:off x="8610600" y="6356350"/>
            <a:ext cx="3177360" cy="365125"/>
          </a:xfrm>
        </p:spPr>
        <p:txBody>
          <a:bodyPr anchor="ctr">
            <a:normAutofit/>
          </a:bodyPr>
          <a:lstStyle/>
          <a:p>
            <a:pPr>
              <a:spcAft>
                <a:spcPts val="600"/>
              </a:spcAft>
            </a:pPr>
            <a:fld id="{99F89DBD-657F-0D4B-86A7-CD9BC0A58798}" type="slidenum">
              <a:rPr lang="en-US" smtClean="0"/>
              <a:pPr>
                <a:spcAft>
                  <a:spcPts val="600"/>
                </a:spcAft>
              </a:pPr>
              <a:t>35</a:t>
            </a:fld>
            <a:endParaRPr lang="en-US"/>
          </a:p>
        </p:txBody>
      </p:sp>
      <p:sp>
        <p:nvSpPr>
          <p:cNvPr id="3" name="Text Placeholder 2">
            <a:extLst>
              <a:ext uri="{FF2B5EF4-FFF2-40B4-BE49-F238E27FC236}">
                <a16:creationId xmlns:a16="http://schemas.microsoft.com/office/drawing/2014/main" id="{36DFD53C-5AAC-3715-69B3-AF059BD2B4B1}"/>
              </a:ext>
            </a:extLst>
          </p:cNvPr>
          <p:cNvSpPr>
            <a:spLocks noGrp="1"/>
          </p:cNvSpPr>
          <p:nvPr>
            <p:ph type="ctrTitle"/>
          </p:nvPr>
        </p:nvSpPr>
        <p:spPr>
          <a:xfrm>
            <a:off x="404037" y="457201"/>
            <a:ext cx="11383923" cy="729342"/>
          </a:xfrm>
        </p:spPr>
        <p:txBody>
          <a:bodyPr anchor="ctr">
            <a:normAutofit/>
          </a:bodyPr>
          <a:lstStyle/>
          <a:p>
            <a:r>
              <a:rPr lang="en-US"/>
              <a:t>Hidden Creek Community Center</a:t>
            </a:r>
          </a:p>
        </p:txBody>
      </p:sp>
      <p:sp>
        <p:nvSpPr>
          <p:cNvPr id="17" name="TextBox 16">
            <a:extLst>
              <a:ext uri="{FF2B5EF4-FFF2-40B4-BE49-F238E27FC236}">
                <a16:creationId xmlns:a16="http://schemas.microsoft.com/office/drawing/2014/main" id="{9B10BAAF-ED7B-38A6-7287-68FB1C6D4C5C}"/>
              </a:ext>
            </a:extLst>
          </p:cNvPr>
          <p:cNvSpPr txBox="1"/>
          <p:nvPr/>
        </p:nvSpPr>
        <p:spPr>
          <a:xfrm>
            <a:off x="909567" y="4063617"/>
            <a:ext cx="3686911" cy="923330"/>
          </a:xfrm>
          <a:prstGeom prst="rect">
            <a:avLst/>
          </a:prstGeom>
          <a:solidFill>
            <a:schemeClr val="tx1"/>
          </a:solidFill>
        </p:spPr>
        <p:txBody>
          <a:bodyPr wrap="square">
            <a:spAutoFit/>
          </a:bodyPr>
          <a:lstStyle/>
          <a:p>
            <a:r>
              <a:rPr lang="en-US" b="1">
                <a:solidFill>
                  <a:schemeClr val="bg1"/>
                </a:solidFill>
                <a:latin typeface="Poppins" panose="00000800000000000000" pitchFamily="2" charset="0"/>
                <a:cs typeface="Poppins" panose="00000800000000000000" pitchFamily="2" charset="0"/>
              </a:rPr>
              <a:t>Entrance into Tualatin River Room, reception desk to left;</a:t>
            </a:r>
          </a:p>
          <a:p>
            <a:r>
              <a:rPr lang="en-US" b="1">
                <a:solidFill>
                  <a:schemeClr val="bg1"/>
                </a:solidFill>
                <a:latin typeface="Poppins" panose="00000800000000000000" pitchFamily="2" charset="0"/>
                <a:cs typeface="Poppins" panose="00000800000000000000" pitchFamily="2" charset="0"/>
              </a:rPr>
              <a:t>Check-in table location</a:t>
            </a:r>
            <a:endParaRPr lang="en-US">
              <a:solidFill>
                <a:schemeClr val="bg1"/>
              </a:solidFill>
              <a:latin typeface="Poppins" panose="00000800000000000000" pitchFamily="2" charset="0"/>
              <a:cs typeface="Poppins" panose="00000800000000000000" pitchFamily="2" charset="0"/>
            </a:endParaRPr>
          </a:p>
        </p:txBody>
      </p:sp>
      <p:pic>
        <p:nvPicPr>
          <p:cNvPr id="23" name="Picture 22">
            <a:extLst>
              <a:ext uri="{FF2B5EF4-FFF2-40B4-BE49-F238E27FC236}">
                <a16:creationId xmlns:a16="http://schemas.microsoft.com/office/drawing/2014/main" id="{8DCCF952-D544-6B8A-CE2A-A78592692FC5}"/>
              </a:ext>
            </a:extLst>
          </p:cNvPr>
          <p:cNvPicPr>
            <a:picLocks noChangeAspect="1"/>
          </p:cNvPicPr>
          <p:nvPr/>
        </p:nvPicPr>
        <p:blipFill>
          <a:blip r:embed="rId4"/>
          <a:stretch>
            <a:fillRect/>
          </a:stretch>
        </p:blipFill>
        <p:spPr>
          <a:xfrm>
            <a:off x="6274980" y="1474658"/>
            <a:ext cx="4838700" cy="3629025"/>
          </a:xfrm>
          <a:prstGeom prst="rect">
            <a:avLst/>
          </a:prstGeom>
        </p:spPr>
      </p:pic>
      <p:sp>
        <p:nvSpPr>
          <p:cNvPr id="19" name="TextBox 18">
            <a:extLst>
              <a:ext uri="{FF2B5EF4-FFF2-40B4-BE49-F238E27FC236}">
                <a16:creationId xmlns:a16="http://schemas.microsoft.com/office/drawing/2014/main" id="{85A977ED-5371-EC35-9617-26945109881C}"/>
              </a:ext>
            </a:extLst>
          </p:cNvPr>
          <p:cNvSpPr txBox="1"/>
          <p:nvPr/>
        </p:nvSpPr>
        <p:spPr>
          <a:xfrm>
            <a:off x="6274980" y="4202116"/>
            <a:ext cx="4100741" cy="646331"/>
          </a:xfrm>
          <a:prstGeom prst="rect">
            <a:avLst/>
          </a:prstGeom>
          <a:solidFill>
            <a:schemeClr val="tx1"/>
          </a:solidFill>
        </p:spPr>
        <p:txBody>
          <a:bodyPr wrap="square">
            <a:spAutoFit/>
          </a:bodyPr>
          <a:lstStyle/>
          <a:p>
            <a:r>
              <a:rPr lang="en-US" b="1">
                <a:solidFill>
                  <a:schemeClr val="bg1"/>
                </a:solidFill>
                <a:latin typeface="Poppins" panose="00000800000000000000" pitchFamily="2" charset="0"/>
                <a:cs typeface="Poppins" panose="00000800000000000000" pitchFamily="2" charset="0"/>
              </a:rPr>
              <a:t>Five Oaks Room (down the hall)</a:t>
            </a:r>
            <a:br>
              <a:rPr lang="en-US" b="1">
                <a:solidFill>
                  <a:schemeClr val="bg1"/>
                </a:solidFill>
                <a:latin typeface="Poppins" panose="00000800000000000000" pitchFamily="2" charset="0"/>
                <a:cs typeface="Poppins" panose="00000800000000000000" pitchFamily="2" charset="0"/>
              </a:rPr>
            </a:br>
            <a:r>
              <a:rPr lang="en-US" b="1">
                <a:solidFill>
                  <a:schemeClr val="bg1"/>
                </a:solidFill>
                <a:latin typeface="Poppins" panose="00000800000000000000" pitchFamily="2" charset="0"/>
                <a:cs typeface="Poppins" panose="00000800000000000000" pitchFamily="2" charset="0"/>
              </a:rPr>
              <a:t>Note: temp is colder</a:t>
            </a:r>
            <a:endParaRPr lang="en-US">
              <a:solidFill>
                <a:schemeClr val="bg1"/>
              </a:solidFill>
              <a:latin typeface="Poppins" panose="00000800000000000000" pitchFamily="2" charset="0"/>
              <a:cs typeface="Poppins" panose="00000800000000000000" pitchFamily="2" charset="0"/>
            </a:endParaRPr>
          </a:p>
        </p:txBody>
      </p:sp>
    </p:spTree>
    <p:extLst>
      <p:ext uri="{BB962C8B-B14F-4D97-AF65-F5344CB8AC3E}">
        <p14:creationId xmlns:p14="http://schemas.microsoft.com/office/powerpoint/2010/main" val="741230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2431F3-B195-B391-BB92-9327D628E66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2CB4A81-8B91-6C65-9239-69CA263F3DE7}"/>
              </a:ext>
            </a:extLst>
          </p:cNvPr>
          <p:cNvSpPr>
            <a:spLocks noGrp="1"/>
          </p:cNvSpPr>
          <p:nvPr>
            <p:ph type="title"/>
          </p:nvPr>
        </p:nvSpPr>
        <p:spPr>
          <a:xfrm>
            <a:off x="415209" y="321805"/>
            <a:ext cx="4855291" cy="1303796"/>
          </a:xfrm>
        </p:spPr>
        <p:txBody>
          <a:bodyPr anchor="t">
            <a:normAutofit/>
          </a:bodyPr>
          <a:lstStyle/>
          <a:p>
            <a:r>
              <a:rPr lang="en-US" sz="3700"/>
              <a:t>Fall Forum Outreach Update</a:t>
            </a:r>
          </a:p>
        </p:txBody>
      </p:sp>
      <p:sp>
        <p:nvSpPr>
          <p:cNvPr id="4" name="Text Placeholder 3">
            <a:extLst>
              <a:ext uri="{FF2B5EF4-FFF2-40B4-BE49-F238E27FC236}">
                <a16:creationId xmlns:a16="http://schemas.microsoft.com/office/drawing/2014/main" id="{FBFEFE90-3FF1-1C7E-7C1B-02703E7A7823}"/>
              </a:ext>
            </a:extLst>
          </p:cNvPr>
          <p:cNvSpPr>
            <a:spLocks noGrp="1"/>
          </p:cNvSpPr>
          <p:nvPr>
            <p:ph type="body" sz="quarter" idx="13"/>
          </p:nvPr>
        </p:nvSpPr>
        <p:spPr>
          <a:xfrm>
            <a:off x="435430" y="1596571"/>
            <a:ext cx="5631542" cy="4920117"/>
          </a:xfrm>
        </p:spPr>
        <p:txBody>
          <a:bodyPr>
            <a:normAutofit fontScale="92500" lnSpcReduction="10000"/>
          </a:bodyPr>
          <a:lstStyle/>
          <a:p>
            <a:pPr marL="0" indent="0">
              <a:buNone/>
            </a:pPr>
            <a:r>
              <a:rPr lang="en-US" sz="2000" b="1"/>
              <a:t>Attendees:</a:t>
            </a:r>
          </a:p>
          <a:p>
            <a:r>
              <a:rPr lang="en-US" sz="2000"/>
              <a:t>24 in-person</a:t>
            </a:r>
          </a:p>
          <a:p>
            <a:r>
              <a:rPr lang="en-US" sz="2000"/>
              <a:t>3 virtual</a:t>
            </a:r>
          </a:p>
          <a:p>
            <a:r>
              <a:rPr lang="en-US" sz="2000"/>
              <a:t>10 staff and interpreter</a:t>
            </a:r>
          </a:p>
          <a:p>
            <a:endParaRPr lang="en-US" sz="2000"/>
          </a:p>
          <a:p>
            <a:pPr marL="0" indent="0">
              <a:buNone/>
            </a:pPr>
            <a:r>
              <a:rPr lang="en-US" sz="2000" b="1"/>
              <a:t>Outreach:</a:t>
            </a:r>
          </a:p>
          <a:p>
            <a:r>
              <a:rPr lang="en-US" sz="2000"/>
              <a:t>Community sponsors (Greater Than, OASCF)</a:t>
            </a:r>
          </a:p>
          <a:p>
            <a:r>
              <a:rPr lang="en-US" sz="2000"/>
              <a:t>Port channels (social media, newsletter)</a:t>
            </a:r>
          </a:p>
          <a:p>
            <a:r>
              <a:rPr lang="en-US" sz="2000"/>
              <a:t>Emails to stakeholder lists (HACA, public commenters)</a:t>
            </a:r>
          </a:p>
          <a:p>
            <a:r>
              <a:rPr lang="en-US" sz="2000"/>
              <a:t>WashCo Community Participation Organizations, City of Hillsboro, WashCo Chamber of Commerce, Downtown Hillsboro Partnership; Hillsboro Libraries</a:t>
            </a:r>
          </a:p>
        </p:txBody>
      </p:sp>
      <p:sp>
        <p:nvSpPr>
          <p:cNvPr id="2" name="Slide Number Placeholder 1">
            <a:extLst>
              <a:ext uri="{FF2B5EF4-FFF2-40B4-BE49-F238E27FC236}">
                <a16:creationId xmlns:a16="http://schemas.microsoft.com/office/drawing/2014/main" id="{A949FA21-781E-CDC0-FF3B-30C2690814E2}"/>
              </a:ext>
            </a:extLst>
          </p:cNvPr>
          <p:cNvSpPr>
            <a:spLocks noGrp="1"/>
          </p:cNvSpPr>
          <p:nvPr>
            <p:ph type="sldNum" sz="quarter" idx="11"/>
          </p:nvPr>
        </p:nvSpPr>
        <p:spPr>
          <a:xfrm>
            <a:off x="8610600" y="6356350"/>
            <a:ext cx="3177360" cy="365125"/>
          </a:xfrm>
        </p:spPr>
        <p:txBody>
          <a:bodyPr anchor="ctr">
            <a:normAutofit/>
          </a:bodyPr>
          <a:lstStyle/>
          <a:p>
            <a:pPr>
              <a:spcAft>
                <a:spcPts val="600"/>
              </a:spcAft>
            </a:pPr>
            <a:fld id="{99F89DBD-657F-0D4B-86A7-CD9BC0A58798}" type="slidenum">
              <a:rPr lang="en-US" smtClean="0"/>
              <a:pPr>
                <a:spcAft>
                  <a:spcPts val="600"/>
                </a:spcAft>
              </a:pPr>
              <a:t>36</a:t>
            </a:fld>
            <a:endParaRPr lang="en-US"/>
          </a:p>
        </p:txBody>
      </p:sp>
      <p:pic>
        <p:nvPicPr>
          <p:cNvPr id="7" name="Picture 6" descr="A group of people at an event&#10;&#10;AI-generated content may be incorrect.">
            <a:extLst>
              <a:ext uri="{FF2B5EF4-FFF2-40B4-BE49-F238E27FC236}">
                <a16:creationId xmlns:a16="http://schemas.microsoft.com/office/drawing/2014/main" id="{E597D24D-93F9-00C7-F5FE-C4DB2421C1DE}"/>
              </a:ext>
            </a:extLst>
          </p:cNvPr>
          <p:cNvPicPr>
            <a:picLocks noChangeAspect="1"/>
          </p:cNvPicPr>
          <p:nvPr/>
        </p:nvPicPr>
        <p:blipFill>
          <a:blip r:embed="rId3"/>
          <a:stretch>
            <a:fillRect/>
          </a:stretch>
        </p:blipFill>
        <p:spPr>
          <a:xfrm>
            <a:off x="6705600" y="0"/>
            <a:ext cx="5486400" cy="6858000"/>
          </a:xfrm>
          <a:prstGeom prst="rect">
            <a:avLst/>
          </a:prstGeom>
        </p:spPr>
      </p:pic>
    </p:spTree>
    <p:extLst>
      <p:ext uri="{BB962C8B-B14F-4D97-AF65-F5344CB8AC3E}">
        <p14:creationId xmlns:p14="http://schemas.microsoft.com/office/powerpoint/2010/main" val="91294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2D2172-732B-97FC-1766-8A2D7D091CF0}"/>
              </a:ext>
            </a:extLst>
          </p:cNvPr>
          <p:cNvSpPr>
            <a:spLocks noGrp="1"/>
          </p:cNvSpPr>
          <p:nvPr>
            <p:ph type="sldNum" sz="quarter" idx="11"/>
          </p:nvPr>
        </p:nvSpPr>
        <p:spPr/>
        <p:txBody>
          <a:bodyPr/>
          <a:lstStyle/>
          <a:p>
            <a:fld id="{99F89DBD-657F-0D4B-86A7-CD9BC0A58798}" type="slidenum">
              <a:rPr lang="en-US" smtClean="0"/>
              <a:pPr/>
              <a:t>4</a:t>
            </a:fld>
            <a:endParaRPr lang="en-US"/>
          </a:p>
        </p:txBody>
      </p:sp>
      <p:sp>
        <p:nvSpPr>
          <p:cNvPr id="3" name="Text Placeholder 2">
            <a:extLst>
              <a:ext uri="{FF2B5EF4-FFF2-40B4-BE49-F238E27FC236}">
                <a16:creationId xmlns:a16="http://schemas.microsoft.com/office/drawing/2014/main" id="{0D120C15-0C10-A001-0F8C-B6B8AE8CC3B8}"/>
              </a:ext>
            </a:extLst>
          </p:cNvPr>
          <p:cNvSpPr>
            <a:spLocks noGrp="1"/>
          </p:cNvSpPr>
          <p:nvPr>
            <p:ph type="body" sz="quarter" idx="12"/>
          </p:nvPr>
        </p:nvSpPr>
        <p:spPr>
          <a:xfrm>
            <a:off x="501232" y="277633"/>
            <a:ext cx="6334125" cy="721283"/>
          </a:xfrm>
        </p:spPr>
        <p:txBody>
          <a:bodyPr/>
          <a:lstStyle/>
          <a:p>
            <a:r>
              <a:rPr lang="en-US" sz="3600"/>
              <a:t>Agenda</a:t>
            </a:r>
          </a:p>
        </p:txBody>
      </p:sp>
      <p:graphicFrame>
        <p:nvGraphicFramePr>
          <p:cNvPr id="7" name="Google Shape;553;p3">
            <a:extLst>
              <a:ext uri="{FF2B5EF4-FFF2-40B4-BE49-F238E27FC236}">
                <a16:creationId xmlns:a16="http://schemas.microsoft.com/office/drawing/2014/main" id="{5056FD0D-7F30-9DE6-3F2F-B379E31F3A68}"/>
              </a:ext>
            </a:extLst>
          </p:cNvPr>
          <p:cNvGraphicFramePr/>
          <p:nvPr>
            <p:extLst>
              <p:ext uri="{D42A27DB-BD31-4B8C-83A1-F6EECF244321}">
                <p14:modId xmlns:p14="http://schemas.microsoft.com/office/powerpoint/2010/main" val="2179818997"/>
              </p:ext>
            </p:extLst>
          </p:nvPr>
        </p:nvGraphicFramePr>
        <p:xfrm>
          <a:off x="464588" y="898067"/>
          <a:ext cx="11226180" cy="5563616"/>
        </p:xfrm>
        <a:graphic>
          <a:graphicData uri="http://schemas.openxmlformats.org/drawingml/2006/table">
            <a:tbl>
              <a:tblPr firstRow="1" bandRow="1">
                <a:noFill/>
              </a:tblPr>
              <a:tblGrid>
                <a:gridCol w="143847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gridCol w="5939610">
                  <a:extLst>
                    <a:ext uri="{9D8B030D-6E8A-4147-A177-3AD203B41FA5}">
                      <a16:colId xmlns:a16="http://schemas.microsoft.com/office/drawing/2014/main" val="2583625574"/>
                    </a:ext>
                  </a:extLst>
                </a:gridCol>
              </a:tblGrid>
              <a:tr h="433567">
                <a:tc>
                  <a:txBody>
                    <a:bodyPr/>
                    <a:lstStyle/>
                    <a:p>
                      <a:pPr marL="0" marR="0" lvl="0" indent="0" algn="l" rtl="0">
                        <a:spcBef>
                          <a:spcPts val="0"/>
                        </a:spcBef>
                        <a:spcAft>
                          <a:spcPts val="0"/>
                        </a:spcAft>
                        <a:buNone/>
                      </a:pPr>
                      <a:r>
                        <a:rPr lang="en-US" sz="2000" b="0" kern="1200">
                          <a:solidFill>
                            <a:schemeClr val="bg1"/>
                          </a:solidFill>
                          <a:latin typeface="Poppins Medium"/>
                          <a:ea typeface="+mn-ea"/>
                          <a:cs typeface="Poppins Medium"/>
                          <a:sym typeface="Open Sans"/>
                        </a:rPr>
                        <a:t>Time / Tiempo</a:t>
                      </a:r>
                      <a:endParaRPr sz="2000" b="0" kern="1200">
                        <a:solidFill>
                          <a:schemeClr val="bg1"/>
                        </a:solidFill>
                        <a:latin typeface="Poppins Medium"/>
                        <a:ea typeface="+mn-ea"/>
                        <a:cs typeface="Poppins Medium"/>
                      </a:endParaRPr>
                    </a:p>
                  </a:txBody>
                  <a:tcPr marL="91450" marR="91450" marT="45725" marB="45725" anchor="ctr">
                    <a:solidFill>
                      <a:schemeClr val="tx1"/>
                    </a:solidFill>
                  </a:tcPr>
                </a:tc>
                <a:tc>
                  <a:txBody>
                    <a:bodyPr/>
                    <a:lstStyle/>
                    <a:p>
                      <a:pPr marL="0" marR="0" lvl="0" indent="0" algn="l" rtl="0">
                        <a:spcBef>
                          <a:spcPts val="0"/>
                        </a:spcBef>
                        <a:spcAft>
                          <a:spcPts val="0"/>
                        </a:spcAft>
                        <a:buNone/>
                      </a:pPr>
                      <a:r>
                        <a:rPr lang="en-US" sz="2000" b="0" kern="1200">
                          <a:solidFill>
                            <a:schemeClr val="bg1"/>
                          </a:solidFill>
                          <a:latin typeface="Poppins Medium"/>
                          <a:ea typeface="+mn-ea"/>
                          <a:cs typeface="Poppins Medium"/>
                          <a:sym typeface="Open Sans"/>
                        </a:rPr>
                        <a:t>Activity</a:t>
                      </a:r>
                      <a:endParaRPr sz="2000" b="0" kern="1200">
                        <a:solidFill>
                          <a:schemeClr val="bg1"/>
                        </a:solidFill>
                        <a:latin typeface="Poppins Medium"/>
                        <a:ea typeface="+mn-ea"/>
                        <a:cs typeface="Poppins Medium"/>
                      </a:endParaRPr>
                    </a:p>
                  </a:txBody>
                  <a:tcPr marL="91450" marR="91450" marT="45725" marB="45725" anchor="ctr">
                    <a:solidFill>
                      <a:schemeClr val="tx1"/>
                    </a:solidFill>
                  </a:tcPr>
                </a:tc>
                <a:tc>
                  <a:txBody>
                    <a:bodyPr/>
                    <a:lstStyle/>
                    <a:p>
                      <a:pPr marL="0" marR="0" lvl="0" indent="0" algn="l" rtl="0">
                        <a:spcBef>
                          <a:spcPts val="0"/>
                        </a:spcBef>
                        <a:spcAft>
                          <a:spcPts val="0"/>
                        </a:spcAft>
                        <a:buNone/>
                      </a:pPr>
                      <a:r>
                        <a:rPr lang="es-ES_tradnl" sz="2000" b="0" kern="1200" noProof="0">
                          <a:solidFill>
                            <a:schemeClr val="bg1"/>
                          </a:solidFill>
                          <a:latin typeface="Poppins Medium"/>
                          <a:ea typeface="+mn-ea"/>
                          <a:cs typeface="Poppins Medium"/>
                          <a:sym typeface="Open Sans"/>
                        </a:rPr>
                        <a:t>Actividad</a:t>
                      </a:r>
                      <a:endParaRPr lang="es-ES_tradnl" sz="2000" b="0" kern="1200" noProof="0">
                        <a:solidFill>
                          <a:schemeClr val="bg1"/>
                        </a:solidFill>
                        <a:latin typeface="Poppins Medium"/>
                        <a:ea typeface="+mn-ea"/>
                        <a:cs typeface="Poppins Medium"/>
                      </a:endParaRPr>
                    </a:p>
                  </a:txBody>
                  <a:tcPr marL="91450" marR="91450" marT="45725" marB="45725" anchor="ctr">
                    <a:solidFill>
                      <a:schemeClr val="tx1"/>
                    </a:solidFill>
                  </a:tcPr>
                </a:tc>
                <a:extLst>
                  <a:ext uri="{0D108BD9-81ED-4DB2-BD59-A6C34878D82A}">
                    <a16:rowId xmlns:a16="http://schemas.microsoft.com/office/drawing/2014/main" val="10000"/>
                  </a:ext>
                </a:extLst>
              </a:tr>
              <a:tr h="433567">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sym typeface="Open Sans"/>
                        </a:rPr>
                        <a:t>10 mins</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sym typeface="Open Sans"/>
                        </a:rPr>
                        <a:t>Welcome and Introductions</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s-ES_tradnl" sz="1800" b="0" kern="1200" noProof="0">
                          <a:solidFill>
                            <a:schemeClr val="dk1"/>
                          </a:solidFill>
                          <a:latin typeface="Poppins Medium"/>
                          <a:ea typeface="+mn-ea"/>
                          <a:cs typeface="Poppins Medium"/>
                          <a:sym typeface="Open Sans"/>
                        </a:rPr>
                        <a:t>Bienvenida y presentaciones</a:t>
                      </a:r>
                      <a:endParaRPr lang="es-ES_tradnl" sz="1800" b="0" kern="1200" noProof="0">
                        <a:solidFill>
                          <a:schemeClr val="dk1"/>
                        </a:solidFill>
                        <a:latin typeface="Poppins Medium"/>
                        <a:ea typeface="+mn-ea"/>
                        <a:cs typeface="Poppins Medium"/>
                      </a:endParaRPr>
                    </a:p>
                  </a:txBody>
                  <a:tcPr marL="91450" marR="91450" marT="45725" marB="45725" anchor="ctr"/>
                </a:tc>
                <a:extLst>
                  <a:ext uri="{0D108BD9-81ED-4DB2-BD59-A6C34878D82A}">
                    <a16:rowId xmlns:a16="http://schemas.microsoft.com/office/drawing/2014/main" val="10001"/>
                  </a:ext>
                </a:extLst>
              </a:tr>
              <a:tr h="538374">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sym typeface="Open Sans"/>
                        </a:rPr>
                        <a:t>15 mins</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sym typeface="Open Sans"/>
                        </a:rPr>
                        <a:t>Community sponsors spotlight</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s-ES_tradnl" sz="1800" b="0" kern="1200" noProof="0">
                          <a:solidFill>
                            <a:schemeClr val="dk1"/>
                          </a:solidFill>
                          <a:latin typeface="Poppins Medium"/>
                          <a:ea typeface="+mn-ea"/>
                          <a:cs typeface="Poppins Medium"/>
                          <a:sym typeface="Open Sans"/>
                        </a:rPr>
                        <a:t>Enfoque en los asociados comunitarios</a:t>
                      </a:r>
                    </a:p>
                  </a:txBody>
                  <a:tcPr marL="91450" marR="91450" marT="45725" marB="45725" anchor="ctr"/>
                </a:tc>
                <a:extLst>
                  <a:ext uri="{0D108BD9-81ED-4DB2-BD59-A6C34878D82A}">
                    <a16:rowId xmlns:a16="http://schemas.microsoft.com/office/drawing/2014/main" val="10002"/>
                  </a:ext>
                </a:extLst>
              </a:tr>
              <a:tr h="2176878">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sym typeface="Open Sans"/>
                        </a:rPr>
                        <a:t>30 mins</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sym typeface="Open Sans"/>
                        </a:rPr>
                        <a:t>Hillsboro Airport Updates</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Poppins Medium"/>
                          <a:ea typeface="+mn-ea"/>
                          <a:cs typeface="Poppins Medium"/>
                        </a:rPr>
                        <a:t>Background</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Poppins Medium"/>
                          <a:ea typeface="+mn-ea"/>
                          <a:cs typeface="Poppins Medium"/>
                        </a:rPr>
                        <a:t>Business report (noise, tenants, construction, etc.)</a:t>
                      </a:r>
                    </a:p>
                    <a:p>
                      <a:pPr marL="285750" lvl="0" indent="-285750" algn="l">
                        <a:buFont typeface="Arial" panose="020B0604020202020204" pitchFamily="34" charset="0"/>
                        <a:buChar char="•"/>
                      </a:pPr>
                      <a:r>
                        <a:rPr lang="en-US" sz="1800" b="0" kern="1200">
                          <a:solidFill>
                            <a:schemeClr val="dk1"/>
                          </a:solidFill>
                          <a:latin typeface="Poppins Medium"/>
                          <a:ea typeface="+mn-ea"/>
                          <a:cs typeface="Poppins Medium"/>
                        </a:rPr>
                        <a:t>Unleaded avgas readiness and transition plan</a:t>
                      </a:r>
                    </a:p>
                    <a:p>
                      <a:pPr marL="285750" lvl="0" indent="-285750" algn="l">
                        <a:buFont typeface="Arial" panose="020B0604020202020204" pitchFamily="34" charset="0"/>
                        <a:buChar char="•"/>
                      </a:pPr>
                      <a:r>
                        <a:rPr lang="en-US" sz="1800" b="0" kern="1200">
                          <a:solidFill>
                            <a:schemeClr val="dk1"/>
                          </a:solidFill>
                          <a:latin typeface="Poppins Medium"/>
                          <a:ea typeface="+mn-ea"/>
                          <a:cs typeface="Poppins Medium"/>
                        </a:rPr>
                        <a:t>Block Party update</a:t>
                      </a:r>
                    </a:p>
                  </a:txBody>
                  <a:tcPr marL="91450" marR="91450" marT="45725" marB="45725" anchor="ctr"/>
                </a:tc>
                <a:tc>
                  <a:txBody>
                    <a:bodyPr/>
                    <a:lstStyle/>
                    <a:p>
                      <a:pPr marL="0" marR="0" lvl="0" indent="0" algn="l" rtl="0">
                        <a:spcBef>
                          <a:spcPts val="0"/>
                        </a:spcBef>
                        <a:spcAft>
                          <a:spcPts val="0"/>
                        </a:spcAft>
                        <a:buNone/>
                      </a:pPr>
                      <a:r>
                        <a:rPr lang="es-ES_tradnl" sz="1800" b="0" kern="1200" noProof="0">
                          <a:solidFill>
                            <a:schemeClr val="dk1"/>
                          </a:solidFill>
                          <a:latin typeface="Poppins Medium"/>
                          <a:ea typeface="+mn-ea"/>
                          <a:cs typeface="Poppins Medium"/>
                          <a:sym typeface="Open Sans"/>
                        </a:rPr>
                        <a:t>Actualizaciones del aeropuerto de Hillsboro</a:t>
                      </a:r>
                    </a:p>
                    <a:p>
                      <a:pPr marL="285750" indent="-285750" algn="l" defTabSz="914400" rtl="0" eaLnBrk="1" latinLnBrk="0" hangingPunct="1">
                        <a:buFont typeface="Arial" panose="020B0604020202020204" pitchFamily="34" charset="0"/>
                        <a:buChar char="•"/>
                      </a:pPr>
                      <a:r>
                        <a:rPr lang="es-ES_tradnl" sz="1800" b="0" kern="1200" noProof="0">
                          <a:solidFill>
                            <a:schemeClr val="dk1"/>
                          </a:solidFill>
                          <a:latin typeface="Poppins Medium"/>
                          <a:ea typeface="+mn-ea"/>
                          <a:cs typeface="Poppins Medium"/>
                        </a:rPr>
                        <a:t>Antecedentes</a:t>
                      </a:r>
                    </a:p>
                    <a:p>
                      <a:pPr marL="285750" indent="-285750" algn="l" defTabSz="914400" rtl="0" eaLnBrk="1" latinLnBrk="0" hangingPunct="1">
                        <a:buFont typeface="Arial" panose="020B0604020202020204" pitchFamily="34" charset="0"/>
                        <a:buChar char="•"/>
                      </a:pPr>
                      <a:r>
                        <a:rPr lang="es-ES_tradnl" sz="1800" b="0" kern="1200" noProof="0">
                          <a:solidFill>
                            <a:schemeClr val="dk1"/>
                          </a:solidFill>
                          <a:latin typeface="Poppins Medium"/>
                          <a:ea typeface="+mn-ea"/>
                          <a:cs typeface="Poppins Medium"/>
                        </a:rPr>
                        <a:t>Informe comercial (ruido, inquilinos, construcción, etc.)</a:t>
                      </a:r>
                    </a:p>
                    <a:p>
                      <a:pPr marL="285750" indent="-285750" algn="l" defTabSz="914400" rtl="0" eaLnBrk="1" latinLnBrk="0" hangingPunct="1">
                        <a:buFont typeface="Arial" panose="020B0604020202020204" pitchFamily="34" charset="0"/>
                        <a:buChar char="•"/>
                      </a:pPr>
                      <a:r>
                        <a:rPr lang="es-ES_tradnl" sz="1800" b="0" kern="1200" noProof="0">
                          <a:solidFill>
                            <a:schemeClr val="dk1"/>
                          </a:solidFill>
                          <a:latin typeface="Poppins Medium"/>
                          <a:ea typeface="+mn-ea"/>
                          <a:cs typeface="Poppins Medium"/>
                        </a:rPr>
                        <a:t>Preparación para el combustible de aviación sin plomo y plan de transición</a:t>
                      </a:r>
                    </a:p>
                    <a:p>
                      <a:pPr marL="285750" indent="-285750" algn="l" defTabSz="914400" rtl="0" eaLnBrk="1" latinLnBrk="0" hangingPunct="1">
                        <a:buFont typeface="Arial" panose="020B0604020202020204" pitchFamily="34" charset="0"/>
                        <a:buChar char="•"/>
                      </a:pPr>
                      <a:r>
                        <a:rPr lang="es-ES_tradnl" sz="1800" b="0" kern="1200" noProof="0">
                          <a:solidFill>
                            <a:schemeClr val="dk1"/>
                          </a:solidFill>
                          <a:latin typeface="Poppins Medium"/>
                          <a:ea typeface="+mn-ea"/>
                          <a:cs typeface="Poppins Medium"/>
                        </a:rPr>
                        <a:t>Actualización sobre el evento comunitario</a:t>
                      </a:r>
                    </a:p>
                  </a:txBody>
                  <a:tcPr marL="91450" marR="91450" marT="45725" marB="45725" anchor="ctr"/>
                </a:tc>
                <a:extLst>
                  <a:ext uri="{0D108BD9-81ED-4DB2-BD59-A6C34878D82A}">
                    <a16:rowId xmlns:a16="http://schemas.microsoft.com/office/drawing/2014/main" val="10003"/>
                  </a:ext>
                </a:extLst>
              </a:tr>
              <a:tr h="433567">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rPr>
                        <a:t>30 mins</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rPr>
                        <a:t>Q&amp;A / Public Comment</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s-ES_tradnl" sz="1800" b="0" kern="1200" noProof="0">
                          <a:solidFill>
                            <a:schemeClr val="dk1"/>
                          </a:solidFill>
                          <a:latin typeface="Poppins Medium"/>
                          <a:ea typeface="+mn-ea"/>
                          <a:cs typeface="Poppins Medium"/>
                        </a:rPr>
                        <a:t>Preguntas y respuestas / Comentarios públicos</a:t>
                      </a:r>
                    </a:p>
                  </a:txBody>
                  <a:tcPr marL="91450" marR="91450" marT="45725" marB="45725" anchor="ctr"/>
                </a:tc>
                <a:extLst>
                  <a:ext uri="{0D108BD9-81ED-4DB2-BD59-A6C34878D82A}">
                    <a16:rowId xmlns:a16="http://schemas.microsoft.com/office/drawing/2014/main" val="2193433752"/>
                  </a:ext>
                </a:extLst>
              </a:tr>
              <a:tr h="538374">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rPr>
                        <a:t>5 mins</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rPr>
                        <a:t>Zoom meeting closed; in-person break</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s-ES_tradnl" sz="1800" b="0" kern="1200" noProof="0">
                          <a:solidFill>
                            <a:schemeClr val="dk1"/>
                          </a:solidFill>
                          <a:latin typeface="Poppins Medium"/>
                          <a:ea typeface="+mn-ea"/>
                          <a:cs typeface="Poppins Medium"/>
                        </a:rPr>
                        <a:t>Cierre de la reunión de Zoom; descanso presencial</a:t>
                      </a:r>
                    </a:p>
                  </a:txBody>
                  <a:tcPr marL="91450" marR="91450" marT="45725" marB="45725" anchor="ctr"/>
                </a:tc>
                <a:extLst>
                  <a:ext uri="{0D108BD9-81ED-4DB2-BD59-A6C34878D82A}">
                    <a16:rowId xmlns:a16="http://schemas.microsoft.com/office/drawing/2014/main" val="3203800978"/>
                  </a:ext>
                </a:extLst>
              </a:tr>
              <a:tr h="538374">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sym typeface="Open Sans"/>
                        </a:rPr>
                        <a:t>25 min</a:t>
                      </a:r>
                      <a:endParaRPr sz="1800" b="0" kern="1200">
                        <a:solidFill>
                          <a:schemeClr val="dk1"/>
                        </a:solidFill>
                        <a:latin typeface="Poppins Medium"/>
                        <a:ea typeface="+mn-ea"/>
                        <a:cs typeface="Poppins Medium"/>
                      </a:endParaRPr>
                    </a:p>
                  </a:txBody>
                  <a:tcPr marL="91450" marR="91450" marT="45725" marB="45725" anchor="ctr"/>
                </a:tc>
                <a:tc>
                  <a:txBody>
                    <a:bodyPr/>
                    <a:lstStyle/>
                    <a:p>
                      <a:pPr marL="0" marR="0" lvl="0" indent="0" algn="l" rtl="0">
                        <a:spcBef>
                          <a:spcPts val="0"/>
                        </a:spcBef>
                        <a:spcAft>
                          <a:spcPts val="0"/>
                        </a:spcAft>
                        <a:buNone/>
                      </a:pPr>
                      <a:r>
                        <a:rPr lang="en-US" sz="1800" b="0" kern="1200">
                          <a:solidFill>
                            <a:schemeClr val="dk1"/>
                          </a:solidFill>
                          <a:latin typeface="Poppins Medium"/>
                          <a:ea typeface="+mn-ea"/>
                          <a:cs typeface="Poppins Medium"/>
                          <a:sym typeface="Open Sans"/>
                        </a:rPr>
                        <a:t>In-person table topic conversations</a:t>
                      </a:r>
                    </a:p>
                  </a:txBody>
                  <a:tcPr marL="91450" marR="91450" marT="45725" marB="45725" anchor="ctr"/>
                </a:tc>
                <a:tc>
                  <a:txBody>
                    <a:bodyPr/>
                    <a:lstStyle/>
                    <a:p>
                      <a:pPr marL="0" marR="0" lvl="0" indent="0" algn="l" rtl="0">
                        <a:spcBef>
                          <a:spcPts val="0"/>
                        </a:spcBef>
                        <a:spcAft>
                          <a:spcPts val="0"/>
                        </a:spcAft>
                        <a:buNone/>
                      </a:pPr>
                      <a:r>
                        <a:rPr lang="es-ES_tradnl" sz="1800" b="0" kern="1200" noProof="0">
                          <a:solidFill>
                            <a:schemeClr val="dk1"/>
                          </a:solidFill>
                          <a:latin typeface="Poppins Medium"/>
                          <a:ea typeface="+mn-ea"/>
                          <a:cs typeface="Poppins Medium"/>
                          <a:sym typeface="Open Sans"/>
                        </a:rPr>
                        <a:t>Conversaciones presenciales por mesas temáticas</a:t>
                      </a:r>
                    </a:p>
                  </a:txBody>
                  <a:tcPr marL="91450" marR="91450" marT="45725" marB="45725"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75993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2174CA-482C-4251-3D75-A325442CF497}"/>
              </a:ext>
            </a:extLst>
          </p:cNvPr>
          <p:cNvSpPr>
            <a:spLocks noGrp="1"/>
          </p:cNvSpPr>
          <p:nvPr>
            <p:ph type="ctrTitle"/>
          </p:nvPr>
        </p:nvSpPr>
        <p:spPr>
          <a:xfrm>
            <a:off x="404036" y="2336800"/>
            <a:ext cx="11383923" cy="2122311"/>
          </a:xfrm>
        </p:spPr>
        <p:txBody>
          <a:bodyPr/>
          <a:lstStyle/>
          <a:p>
            <a:r>
              <a:rPr lang="en-US"/>
              <a:t>Community Sponsor Spotlights </a:t>
            </a:r>
            <a:r>
              <a:rPr lang="en-US">
                <a:solidFill>
                  <a:srgbClr val="000000"/>
                </a:solidFill>
              </a:rPr>
              <a:t>/</a:t>
            </a:r>
            <a:br>
              <a:rPr lang="en-US">
                <a:solidFill>
                  <a:srgbClr val="000000"/>
                </a:solidFill>
              </a:rPr>
            </a:br>
            <a:r>
              <a:rPr lang="es-ES_tradnl">
                <a:solidFill>
                  <a:srgbClr val="000000"/>
                </a:solidFill>
              </a:rPr>
              <a:t>Enfoque en los Asociados Comunitarios</a:t>
            </a:r>
            <a:endParaRPr lang="en-US">
              <a:solidFill>
                <a:srgbClr val="000000"/>
              </a:solidFill>
            </a:endParaRPr>
          </a:p>
        </p:txBody>
      </p:sp>
      <p:sp>
        <p:nvSpPr>
          <p:cNvPr id="2" name="Slide Number Placeholder 1">
            <a:extLst>
              <a:ext uri="{FF2B5EF4-FFF2-40B4-BE49-F238E27FC236}">
                <a16:creationId xmlns:a16="http://schemas.microsoft.com/office/drawing/2014/main" id="{55F498A9-1572-FF20-D910-4FAA9C06C8AF}"/>
              </a:ext>
            </a:extLst>
          </p:cNvPr>
          <p:cNvSpPr>
            <a:spLocks noGrp="1"/>
          </p:cNvSpPr>
          <p:nvPr>
            <p:ph type="sldNum" sz="quarter" idx="11"/>
          </p:nvPr>
        </p:nvSpPr>
        <p:spPr/>
        <p:txBody>
          <a:bodyPr/>
          <a:lstStyle/>
          <a:p>
            <a:fld id="{99F89DBD-657F-0D4B-86A7-CD9BC0A58798}" type="slidenum">
              <a:rPr lang="en-US" smtClean="0"/>
              <a:pPr/>
              <a:t>5</a:t>
            </a:fld>
            <a:endParaRPr lang="en-US"/>
          </a:p>
        </p:txBody>
      </p:sp>
      <p:sp>
        <p:nvSpPr>
          <p:cNvPr id="8" name="Text Placeholder 7">
            <a:extLst>
              <a:ext uri="{FF2B5EF4-FFF2-40B4-BE49-F238E27FC236}">
                <a16:creationId xmlns:a16="http://schemas.microsoft.com/office/drawing/2014/main" id="{A6A9CF52-9108-93C6-AFF0-B0CD401B62E1}"/>
              </a:ext>
            </a:extLst>
          </p:cNvPr>
          <p:cNvSpPr>
            <a:spLocks noGrp="1"/>
          </p:cNvSpPr>
          <p:nvPr>
            <p:ph type="body" sz="quarter" idx="13"/>
          </p:nvPr>
        </p:nvSpPr>
        <p:spPr/>
        <p:txBody>
          <a:bodyPr/>
          <a:lstStyle/>
          <a:p>
            <a:endParaRPr lang="en-US"/>
          </a:p>
        </p:txBody>
      </p:sp>
      <p:sp>
        <p:nvSpPr>
          <p:cNvPr id="9" name="Text Placeholder 8">
            <a:extLst>
              <a:ext uri="{FF2B5EF4-FFF2-40B4-BE49-F238E27FC236}">
                <a16:creationId xmlns:a16="http://schemas.microsoft.com/office/drawing/2014/main" id="{6283F960-D3A6-5687-BACA-3D575BAFAA23}"/>
              </a:ext>
            </a:extLst>
          </p:cNvPr>
          <p:cNvSpPr>
            <a:spLocks noGrp="1"/>
          </p:cNvSpPr>
          <p:nvPr>
            <p:ph type="body" sz="quarter" idx="14"/>
          </p:nvPr>
        </p:nvSpPr>
        <p:spPr/>
        <p:txBody>
          <a:bodyPr/>
          <a:lstStyle/>
          <a:p>
            <a:endParaRPr lang="en-US"/>
          </a:p>
        </p:txBody>
      </p:sp>
      <p:pic>
        <p:nvPicPr>
          <p:cNvPr id="3" name="Picture 2">
            <a:extLst>
              <a:ext uri="{FF2B5EF4-FFF2-40B4-BE49-F238E27FC236}">
                <a16:creationId xmlns:a16="http://schemas.microsoft.com/office/drawing/2014/main" id="{8DEABCEE-B263-DF47-EC25-A9A69F214808}"/>
              </a:ext>
            </a:extLst>
          </p:cNvPr>
          <p:cNvPicPr>
            <a:picLocks noChangeAspect="1"/>
          </p:cNvPicPr>
          <p:nvPr/>
        </p:nvPicPr>
        <p:blipFill>
          <a:blip r:embed="rId3"/>
          <a:stretch>
            <a:fillRect/>
          </a:stretch>
        </p:blipFill>
        <p:spPr>
          <a:xfrm>
            <a:off x="3006402" y="4625194"/>
            <a:ext cx="2402282" cy="1564900"/>
          </a:xfrm>
          <a:prstGeom prst="rect">
            <a:avLst/>
          </a:prstGeom>
        </p:spPr>
      </p:pic>
      <p:pic>
        <p:nvPicPr>
          <p:cNvPr id="4" name="Picture 2" descr="Oregon Air Show Charitable Foundation |">
            <a:extLst>
              <a:ext uri="{FF2B5EF4-FFF2-40B4-BE49-F238E27FC236}">
                <a16:creationId xmlns:a16="http://schemas.microsoft.com/office/drawing/2014/main" id="{3C26E18F-6794-2EF4-8E72-52780E6D3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967" y="4359905"/>
            <a:ext cx="2117350" cy="216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51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sldNum" idx="12"/>
          </p:nvPr>
        </p:nvSpPr>
        <p:spPr>
          <a:xfrm>
            <a:off x="8610600" y="6356350"/>
            <a:ext cx="317736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33" name="Google Shape;133;p6"/>
          <p:cNvSpPr txBox="1">
            <a:spLocks noGrp="1"/>
          </p:cNvSpPr>
          <p:nvPr>
            <p:ph type="body" idx="1"/>
          </p:nvPr>
        </p:nvSpPr>
        <p:spPr>
          <a:xfrm>
            <a:off x="464588" y="396317"/>
            <a:ext cx="9060412" cy="7212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960"/>
              <a:buFont typeface="Poppins Medium"/>
              <a:buNone/>
            </a:pPr>
            <a:r>
              <a:rPr lang="en-US"/>
              <a:t>Greater Than </a:t>
            </a:r>
            <a:r>
              <a:rPr lang="en-US">
                <a:solidFill>
                  <a:srgbClr val="000000"/>
                </a:solidFill>
              </a:rPr>
              <a:t>/ Mayor Que</a:t>
            </a:r>
            <a:endParaRPr>
              <a:solidFill>
                <a:srgbClr val="000000"/>
              </a:solidFill>
            </a:endParaRPr>
          </a:p>
        </p:txBody>
      </p:sp>
      <p:sp>
        <p:nvSpPr>
          <p:cNvPr id="134" name="Google Shape;134;p6"/>
          <p:cNvSpPr txBox="1">
            <a:spLocks noGrp="1"/>
          </p:cNvSpPr>
          <p:nvPr>
            <p:ph type="body" idx="2"/>
          </p:nvPr>
        </p:nvSpPr>
        <p:spPr>
          <a:xfrm>
            <a:off x="0" y="1129392"/>
            <a:ext cx="3824683" cy="5532576"/>
          </a:xfrm>
          <a:prstGeom prst="rect">
            <a:avLst/>
          </a:prstGeom>
          <a:noFill/>
          <a:ln>
            <a:noFill/>
          </a:ln>
        </p:spPr>
        <p:txBody>
          <a:bodyPr spcFirstLastPara="1" wrap="square" lIns="91425" tIns="45700" rIns="91425" bIns="45700" anchor="t" anchorCtr="0">
            <a:noAutofit/>
          </a:bodyPr>
          <a:lstStyle/>
          <a:p>
            <a:pPr marL="165100" marR="165100" lvl="0" indent="0" algn="ctr" rtl="0">
              <a:lnSpc>
                <a:spcPct val="117120"/>
              </a:lnSpc>
              <a:spcBef>
                <a:spcPts val="1100"/>
              </a:spcBef>
              <a:spcAft>
                <a:spcPts val="0"/>
              </a:spcAft>
              <a:buNone/>
            </a:pPr>
            <a:r>
              <a:rPr lang="en-US" sz="1800" b="1">
                <a:solidFill>
                  <a:srgbClr val="006AA8"/>
                </a:solidFill>
                <a:highlight>
                  <a:srgbClr val="FFFFFF"/>
                </a:highlight>
                <a:latin typeface="Poppins"/>
                <a:ea typeface="Poppins"/>
                <a:cs typeface="Poppins"/>
                <a:sym typeface="Poppins"/>
              </a:rPr>
              <a:t>We serve schools in two distinct communities,</a:t>
            </a:r>
            <a:endParaRPr sz="1800" b="1">
              <a:solidFill>
                <a:srgbClr val="006AA8"/>
              </a:solidFill>
              <a:highlight>
                <a:srgbClr val="FFFFFF"/>
              </a:highlight>
              <a:latin typeface="Poppins"/>
              <a:ea typeface="Poppins"/>
              <a:cs typeface="Poppins"/>
              <a:sym typeface="Poppins"/>
            </a:endParaRPr>
          </a:p>
          <a:p>
            <a:pPr marL="165100" marR="165100" lvl="0" indent="0" algn="ctr" rtl="0">
              <a:lnSpc>
                <a:spcPct val="117120"/>
              </a:lnSpc>
              <a:spcBef>
                <a:spcPts val="1100"/>
              </a:spcBef>
              <a:spcAft>
                <a:spcPts val="0"/>
              </a:spcAft>
              <a:buNone/>
            </a:pPr>
            <a:r>
              <a:rPr lang="en-US" sz="1800" b="1">
                <a:solidFill>
                  <a:srgbClr val="006AA8"/>
                </a:solidFill>
                <a:highlight>
                  <a:srgbClr val="FFFFFF"/>
                </a:highlight>
                <a:latin typeface="Poppins"/>
                <a:ea typeface="Poppins"/>
                <a:cs typeface="Poppins"/>
                <a:sym typeface="Poppins"/>
              </a:rPr>
              <a:t>Rockwood and Downtown Hillsboro (Lincoln Street).</a:t>
            </a:r>
            <a:endParaRPr sz="1800" b="1">
              <a:solidFill>
                <a:srgbClr val="006AA8"/>
              </a:solidFill>
              <a:highlight>
                <a:srgbClr val="FFFFFF"/>
              </a:highlight>
              <a:latin typeface="Poppins"/>
              <a:ea typeface="Poppins"/>
              <a:cs typeface="Poppins"/>
              <a:sym typeface="Poppins"/>
            </a:endParaRPr>
          </a:p>
          <a:p>
            <a:pPr marL="165100" marR="165100" lvl="0" indent="0" algn="ctr" rtl="0">
              <a:lnSpc>
                <a:spcPct val="115000"/>
              </a:lnSpc>
              <a:spcBef>
                <a:spcPts val="1100"/>
              </a:spcBef>
              <a:spcAft>
                <a:spcPts val="0"/>
              </a:spcAft>
              <a:buNone/>
            </a:pPr>
            <a:r>
              <a:rPr lang="en-US" sz="1800">
                <a:solidFill>
                  <a:srgbClr val="006AA8"/>
                </a:solidFill>
                <a:highlight>
                  <a:srgbClr val="FFFFFF"/>
                </a:highlight>
                <a:latin typeface="Poppins"/>
                <a:ea typeface="Poppins"/>
                <a:cs typeface="Poppins"/>
                <a:sym typeface="Poppins"/>
              </a:rPr>
              <a:t>While the communities are more than 30 miles apart, they share many strengths and are both high opportunity communities. Both of these neighborhoods have been impacted by systemic racism, holding back families from thriving to their fullest potential.</a:t>
            </a:r>
            <a:endParaRPr sz="1800">
              <a:solidFill>
                <a:srgbClr val="006AA8"/>
              </a:solidFill>
            </a:endParaRPr>
          </a:p>
        </p:txBody>
      </p:sp>
      <p:pic>
        <p:nvPicPr>
          <p:cNvPr id="135" name="Google Shape;135;p6"/>
          <p:cNvPicPr preferRelativeResize="0"/>
          <p:nvPr/>
        </p:nvPicPr>
        <p:blipFill rotWithShape="1">
          <a:blip r:embed="rId3">
            <a:alphaModFix/>
          </a:blip>
          <a:srcRect/>
          <a:stretch/>
        </p:blipFill>
        <p:spPr>
          <a:xfrm>
            <a:off x="8367318" y="306121"/>
            <a:ext cx="2402282" cy="1564900"/>
          </a:xfrm>
          <a:prstGeom prst="rect">
            <a:avLst/>
          </a:prstGeom>
          <a:noFill/>
          <a:ln>
            <a:noFill/>
          </a:ln>
        </p:spPr>
      </p:pic>
      <p:pic>
        <p:nvPicPr>
          <p:cNvPr id="136" name="Google Shape;136;p6"/>
          <p:cNvPicPr preferRelativeResize="0">
            <a:picLocks noGrp="1"/>
          </p:cNvPicPr>
          <p:nvPr>
            <p:ph type="pic" idx="2"/>
          </p:nvPr>
        </p:nvPicPr>
        <p:blipFill rotWithShape="1">
          <a:blip r:embed="rId4">
            <a:alphaModFix/>
          </a:blip>
          <a:srcRect l="9807" r="9799"/>
          <a:stretch/>
        </p:blipFill>
        <p:spPr>
          <a:xfrm>
            <a:off x="7601924" y="2225300"/>
            <a:ext cx="4463025" cy="2975350"/>
          </a:xfrm>
          <a:prstGeom prst="rect">
            <a:avLst/>
          </a:prstGeom>
          <a:noFill/>
          <a:ln>
            <a:noFill/>
          </a:ln>
        </p:spPr>
      </p:pic>
      <p:sp>
        <p:nvSpPr>
          <p:cNvPr id="3" name="TextBox 2">
            <a:extLst>
              <a:ext uri="{FF2B5EF4-FFF2-40B4-BE49-F238E27FC236}">
                <a16:creationId xmlns:a16="http://schemas.microsoft.com/office/drawing/2014/main" id="{7D4A5F95-CE31-2A32-086F-166A02610899}"/>
              </a:ext>
            </a:extLst>
          </p:cNvPr>
          <p:cNvSpPr txBox="1"/>
          <p:nvPr/>
        </p:nvSpPr>
        <p:spPr>
          <a:xfrm>
            <a:off x="3499942" y="1243460"/>
            <a:ext cx="4101982" cy="5218223"/>
          </a:xfrm>
          <a:prstGeom prst="rect">
            <a:avLst/>
          </a:prstGeom>
          <a:noFill/>
        </p:spPr>
        <p:txBody>
          <a:bodyPr wrap="square" anchor="t">
            <a:spAutoFit/>
          </a:bodyPr>
          <a:lstStyle/>
          <a:p>
            <a:pPr marL="165100" marR="165100" lvl="0" indent="0" algn="ctr" rtl="0">
              <a:lnSpc>
                <a:spcPct val="117120"/>
              </a:lnSpc>
              <a:spcBef>
                <a:spcPts val="1100"/>
              </a:spcBef>
              <a:spcAft>
                <a:spcPts val="0"/>
              </a:spcAft>
              <a:buNone/>
            </a:pPr>
            <a:r>
              <a:rPr lang="es-ES_tradnl" b="1" noProof="0">
                <a:solidFill>
                  <a:srgbClr val="000000"/>
                </a:solidFill>
                <a:highlight>
                  <a:srgbClr val="FFFFFF"/>
                </a:highlight>
                <a:latin typeface="Poppins"/>
                <a:ea typeface="Poppins"/>
                <a:cs typeface="Poppins"/>
                <a:sym typeface="Poppins"/>
              </a:rPr>
              <a:t>Brindamos servicios a escuelas de dos comunidades distintas:</a:t>
            </a:r>
          </a:p>
          <a:p>
            <a:pPr marL="165100" marR="165100" lvl="0" indent="0" algn="ctr" rtl="0">
              <a:lnSpc>
                <a:spcPct val="117120"/>
              </a:lnSpc>
              <a:spcBef>
                <a:spcPts val="1100"/>
              </a:spcBef>
              <a:spcAft>
                <a:spcPts val="0"/>
              </a:spcAft>
              <a:buNone/>
            </a:pPr>
            <a:r>
              <a:rPr lang="es-ES_tradnl" b="1" noProof="0" err="1">
                <a:solidFill>
                  <a:srgbClr val="000000"/>
                </a:solidFill>
                <a:highlight>
                  <a:srgbClr val="FFFFFF"/>
                </a:highlight>
                <a:latin typeface="Poppins"/>
                <a:ea typeface="Poppins"/>
                <a:cs typeface="Poppins"/>
                <a:sym typeface="Poppins"/>
              </a:rPr>
              <a:t>Rockwood</a:t>
            </a:r>
            <a:r>
              <a:rPr lang="es-ES_tradnl" b="1" noProof="0">
                <a:solidFill>
                  <a:srgbClr val="000000"/>
                </a:solidFill>
                <a:highlight>
                  <a:srgbClr val="FFFFFF"/>
                </a:highlight>
                <a:latin typeface="Poppins"/>
                <a:ea typeface="Poppins"/>
                <a:cs typeface="Poppins"/>
                <a:sym typeface="Poppins"/>
              </a:rPr>
              <a:t> y el centro de Hillsboro (Lincoln Street).</a:t>
            </a:r>
          </a:p>
          <a:p>
            <a:pPr marL="165100" marR="165100" lvl="0" indent="0" algn="ctr" rtl="0">
              <a:lnSpc>
                <a:spcPct val="117120"/>
              </a:lnSpc>
              <a:spcBef>
                <a:spcPts val="1100"/>
              </a:spcBef>
              <a:spcAft>
                <a:spcPts val="0"/>
              </a:spcAft>
              <a:buNone/>
            </a:pPr>
            <a:r>
              <a:rPr lang="es-ES_tradnl" noProof="0">
                <a:solidFill>
                  <a:srgbClr val="000000"/>
                </a:solidFill>
                <a:highlight>
                  <a:srgbClr val="FFFFFF"/>
                </a:highlight>
                <a:latin typeface="Poppins"/>
                <a:ea typeface="Poppins"/>
                <a:cs typeface="Poppins"/>
                <a:sym typeface="Poppins"/>
              </a:rPr>
              <a:t>Aunque las comunidades están separadas por más de 30 millas, comparten muchas fortalezas y ambas ofrecen grandes oportunidades. Ambos vecindarios se han visto afectados por el racismo sistémico, lo que ha impedido que las familias alcancen su máximo potencial.</a:t>
            </a:r>
            <a:endParaRPr lang="es-ES_tradnl" sz="1050" noProof="0">
              <a:solidFill>
                <a:srgbClr val="000000"/>
              </a:solidFill>
            </a:endParaRPr>
          </a:p>
        </p:txBody>
      </p:sp>
    </p:spTree>
    <p:extLst>
      <p:ext uri="{BB962C8B-B14F-4D97-AF65-F5344CB8AC3E}">
        <p14:creationId xmlns:p14="http://schemas.microsoft.com/office/powerpoint/2010/main" val="1031815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3" name="Google Shape;143;g39bef57d168_2_239"/>
          <p:cNvPicPr preferRelativeResize="0"/>
          <p:nvPr/>
        </p:nvPicPr>
        <p:blipFill rotWithShape="1">
          <a:blip r:embed="rId3">
            <a:alphaModFix/>
          </a:blip>
          <a:srcRect/>
          <a:stretch/>
        </p:blipFill>
        <p:spPr>
          <a:xfrm>
            <a:off x="10151165" y="1243858"/>
            <a:ext cx="2040835" cy="2040835"/>
          </a:xfrm>
          <a:prstGeom prst="rect">
            <a:avLst/>
          </a:prstGeom>
          <a:noFill/>
          <a:ln>
            <a:noFill/>
          </a:ln>
        </p:spPr>
      </p:pic>
      <p:sp>
        <p:nvSpPr>
          <p:cNvPr id="141" name="Google Shape;141;g39bef57d168_2_239"/>
          <p:cNvSpPr txBox="1">
            <a:spLocks noGrp="1"/>
          </p:cNvSpPr>
          <p:nvPr>
            <p:ph type="body" idx="1"/>
          </p:nvPr>
        </p:nvSpPr>
        <p:spPr>
          <a:xfrm>
            <a:off x="627626" y="1243858"/>
            <a:ext cx="4366325" cy="47232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SzPts val="2300"/>
              <a:buNone/>
            </a:pPr>
            <a:r>
              <a:rPr lang="en-US" sz="2300">
                <a:solidFill>
                  <a:srgbClr val="35C0D6"/>
                </a:solidFill>
              </a:rPr>
              <a:t>Mission</a:t>
            </a:r>
            <a:endParaRPr sz="2300">
              <a:solidFill>
                <a:srgbClr val="35C0D6"/>
              </a:solidFill>
            </a:endParaRPr>
          </a:p>
          <a:p>
            <a:pPr marL="0" lvl="0" indent="0" algn="l" rtl="0">
              <a:lnSpc>
                <a:spcPct val="100000"/>
              </a:lnSpc>
              <a:spcBef>
                <a:spcPts val="0"/>
              </a:spcBef>
              <a:spcAft>
                <a:spcPts val="0"/>
              </a:spcAft>
              <a:buSzPts val="2300"/>
              <a:buNone/>
            </a:pPr>
            <a:r>
              <a:rPr lang="en-US" sz="2000"/>
              <a:t>Supporting and empowering students from poverty-impacted communities to thrive in school, college and career.</a:t>
            </a:r>
            <a:endParaRPr sz="2000"/>
          </a:p>
          <a:p>
            <a:pPr marL="0" lvl="0" indent="0" algn="l" rtl="0">
              <a:lnSpc>
                <a:spcPct val="100000"/>
              </a:lnSpc>
              <a:spcBef>
                <a:spcPts val="0"/>
              </a:spcBef>
              <a:spcAft>
                <a:spcPts val="0"/>
              </a:spcAft>
              <a:buSzPts val="2300"/>
              <a:buNone/>
            </a:pPr>
            <a:endParaRPr sz="2000"/>
          </a:p>
          <a:p>
            <a:pPr marL="0" lvl="0" indent="0" algn="l" rtl="0">
              <a:lnSpc>
                <a:spcPct val="100000"/>
              </a:lnSpc>
              <a:spcBef>
                <a:spcPts val="0"/>
              </a:spcBef>
              <a:spcAft>
                <a:spcPts val="0"/>
              </a:spcAft>
              <a:buSzPts val="2300"/>
              <a:buNone/>
            </a:pPr>
            <a:r>
              <a:rPr lang="en-US" sz="2300">
                <a:solidFill>
                  <a:srgbClr val="35C0D6"/>
                </a:solidFill>
              </a:rPr>
              <a:t>Scope</a:t>
            </a:r>
            <a:endParaRPr sz="2300">
              <a:solidFill>
                <a:srgbClr val="35C0D6"/>
              </a:solidFill>
            </a:endParaRPr>
          </a:p>
          <a:p>
            <a:pPr marL="0" lvl="0" indent="0" algn="l" rtl="0">
              <a:lnSpc>
                <a:spcPct val="100000"/>
              </a:lnSpc>
              <a:spcBef>
                <a:spcPts val="0"/>
              </a:spcBef>
              <a:spcAft>
                <a:spcPts val="0"/>
              </a:spcAft>
              <a:buSzPts val="2300"/>
              <a:buNone/>
            </a:pPr>
            <a:r>
              <a:rPr lang="en-US" sz="2000"/>
              <a:t>Our programmatic supports include early learning, K-12 interventions, post-secondary success, and successful entry into career. We continuously work to expand our partnerships and relationships to provide robust support services across all points of the education continuum.</a:t>
            </a:r>
            <a:endParaRPr sz="2000"/>
          </a:p>
        </p:txBody>
      </p:sp>
      <p:sp>
        <p:nvSpPr>
          <p:cNvPr id="142" name="Google Shape;142;g39bef57d168_2_239"/>
          <p:cNvSpPr txBox="1">
            <a:spLocks noGrp="1"/>
          </p:cNvSpPr>
          <p:nvPr>
            <p:ph type="title"/>
          </p:nvPr>
        </p:nvSpPr>
        <p:spPr>
          <a:xfrm>
            <a:off x="555167" y="549117"/>
            <a:ext cx="11081666" cy="863700"/>
          </a:xfrm>
          <a:prstGeom prst="rect">
            <a:avLst/>
          </a:prstGeom>
          <a:noFill/>
          <a:ln>
            <a:noFill/>
          </a:ln>
        </p:spPr>
        <p:txBody>
          <a:bodyPr spcFirstLastPara="1" wrap="square" lIns="50800" tIns="50800" rIns="50800" bIns="50800" anchor="t" anchorCtr="0">
            <a:normAutofit fontScale="90000"/>
          </a:bodyPr>
          <a:lstStyle/>
          <a:p>
            <a:pPr lvl="0"/>
            <a:r>
              <a:rPr lang="en-US"/>
              <a:t>GT Review </a:t>
            </a:r>
            <a:r>
              <a:rPr lang="en-US">
                <a:solidFill>
                  <a:srgbClr val="000000"/>
                </a:solidFill>
              </a:rPr>
              <a:t>/ </a:t>
            </a:r>
            <a:r>
              <a:rPr lang="es-ES_tradnl">
                <a:solidFill>
                  <a:srgbClr val="000000"/>
                </a:solidFill>
              </a:rPr>
              <a:t>Repaso de Mayor Que (GT)</a:t>
            </a:r>
            <a:endParaRPr>
              <a:solidFill>
                <a:srgbClr val="000000"/>
              </a:solidFill>
            </a:endParaRPr>
          </a:p>
        </p:txBody>
      </p:sp>
      <p:pic>
        <p:nvPicPr>
          <p:cNvPr id="144" name="Google Shape;144;g39bef57d168_2_239"/>
          <p:cNvPicPr preferRelativeResize="0"/>
          <p:nvPr/>
        </p:nvPicPr>
        <p:blipFill rotWithShape="1">
          <a:blip r:embed="rId4">
            <a:alphaModFix/>
          </a:blip>
          <a:srcRect/>
          <a:stretch/>
        </p:blipFill>
        <p:spPr>
          <a:xfrm>
            <a:off x="10151165" y="3666891"/>
            <a:ext cx="2040835" cy="2040835"/>
          </a:xfrm>
          <a:prstGeom prst="rect">
            <a:avLst/>
          </a:prstGeom>
          <a:noFill/>
          <a:ln>
            <a:noFill/>
          </a:ln>
        </p:spPr>
      </p:pic>
      <p:sp>
        <p:nvSpPr>
          <p:cNvPr id="2" name="Google Shape;141;g39bef57d168_2_239">
            <a:extLst>
              <a:ext uri="{FF2B5EF4-FFF2-40B4-BE49-F238E27FC236}">
                <a16:creationId xmlns:a16="http://schemas.microsoft.com/office/drawing/2014/main" id="{3B45E271-B309-DC46-D8B5-B7553972D64B}"/>
              </a:ext>
            </a:extLst>
          </p:cNvPr>
          <p:cNvSpPr txBox="1">
            <a:spLocks/>
          </p:cNvSpPr>
          <p:nvPr/>
        </p:nvSpPr>
        <p:spPr>
          <a:xfrm>
            <a:off x="5066409" y="1067400"/>
            <a:ext cx="5535329" cy="4723200"/>
          </a:xfrm>
          <a:prstGeom prst="rect">
            <a:avLst/>
          </a:prstGeom>
          <a:noFill/>
          <a:ln>
            <a:noFill/>
          </a:ln>
        </p:spPr>
        <p:txBody>
          <a:bodyPr spcFirstLastPara="1" vert="horz" wrap="square" lIns="50800" tIns="50800" rIns="50800" bIns="50800" rtlCol="0" anchor="t" anchorCtr="0">
            <a:noAutofit/>
          </a:bodyPr>
          <a:lstStyle>
            <a:lvl1pPr marL="457200" lvl="0" indent="-374650" algn="l" defTabSz="914400" rtl="0" eaLnBrk="1" latinLnBrk="0" hangingPunct="1">
              <a:lnSpc>
                <a:spcPct val="100000"/>
              </a:lnSpc>
              <a:spcBef>
                <a:spcPts val="1200"/>
              </a:spcBef>
              <a:spcAft>
                <a:spcPts val="0"/>
              </a:spcAft>
              <a:buClr>
                <a:srgbClr val="35C0D6"/>
              </a:buClr>
              <a:buSzPts val="2300"/>
              <a:buFont typeface="Poppins Medium"/>
              <a:buAutoNum type="arabicPeriod"/>
              <a:defRPr sz="3100" b="0" i="0" kern="1200">
                <a:solidFill>
                  <a:schemeClr val="tx1"/>
                </a:solidFill>
                <a:latin typeface="Poppins Medium"/>
                <a:ea typeface="Poppins Medium"/>
                <a:cs typeface="Poppins Medium"/>
                <a:sym typeface="Poppins Medium"/>
              </a:defRPr>
            </a:lvl1pPr>
            <a:lvl2pPr marL="914400" lvl="1" indent="-374650" algn="l" defTabSz="914400" rtl="0" eaLnBrk="1" latinLnBrk="0" hangingPunct="1">
              <a:lnSpc>
                <a:spcPct val="100000"/>
              </a:lnSpc>
              <a:spcBef>
                <a:spcPts val="1200"/>
              </a:spcBef>
              <a:spcAft>
                <a:spcPts val="0"/>
              </a:spcAft>
              <a:buClr>
                <a:srgbClr val="35C0D6"/>
              </a:buClr>
              <a:buSzPts val="2300"/>
              <a:buFont typeface="Poppins Medium"/>
              <a:buAutoNum type="arabicPeriod"/>
              <a:defRPr sz="3100" b="0" i="0" kern="1200">
                <a:solidFill>
                  <a:schemeClr val="tx1"/>
                </a:solidFill>
                <a:latin typeface="Poppins Medium"/>
                <a:ea typeface="Poppins Medium"/>
                <a:cs typeface="Poppins Medium"/>
                <a:sym typeface="Poppins Medium"/>
              </a:defRPr>
            </a:lvl2pPr>
            <a:lvl3pPr marL="1371600" lvl="2" indent="-374650" algn="l" defTabSz="914400" rtl="0" eaLnBrk="1" latinLnBrk="0" hangingPunct="1">
              <a:lnSpc>
                <a:spcPct val="100000"/>
              </a:lnSpc>
              <a:spcBef>
                <a:spcPts val="1200"/>
              </a:spcBef>
              <a:spcAft>
                <a:spcPts val="0"/>
              </a:spcAft>
              <a:buClr>
                <a:srgbClr val="35C0D6"/>
              </a:buClr>
              <a:buSzPts val="2300"/>
              <a:buFont typeface="Poppins Medium"/>
              <a:buAutoNum type="arabicPeriod"/>
              <a:defRPr sz="3100" b="0" i="0" kern="1200" cap="none" spc="100" baseline="0">
                <a:solidFill>
                  <a:schemeClr val="tx1"/>
                </a:solidFill>
                <a:latin typeface="Poppins Medium"/>
                <a:ea typeface="Poppins Medium"/>
                <a:cs typeface="Poppins Medium"/>
                <a:sym typeface="Poppins Medium"/>
              </a:defRPr>
            </a:lvl3pPr>
            <a:lvl4pPr marL="1828800" lvl="3" indent="-374650" algn="l" defTabSz="914400" rtl="0" eaLnBrk="1" latinLnBrk="0" hangingPunct="1">
              <a:lnSpc>
                <a:spcPct val="100000"/>
              </a:lnSpc>
              <a:spcBef>
                <a:spcPts val="1200"/>
              </a:spcBef>
              <a:spcAft>
                <a:spcPts val="0"/>
              </a:spcAft>
              <a:buClr>
                <a:srgbClr val="35C0D6"/>
              </a:buClr>
              <a:buSzPts val="2300"/>
              <a:buFont typeface="Poppins Medium"/>
              <a:buAutoNum type="arabicPeriod"/>
              <a:defRPr sz="3100" b="0" i="0" kern="1200">
                <a:solidFill>
                  <a:schemeClr val="tx1"/>
                </a:solidFill>
                <a:latin typeface="Poppins Medium"/>
                <a:ea typeface="Poppins Medium"/>
                <a:cs typeface="Poppins Medium"/>
                <a:sym typeface="Poppins Medium"/>
              </a:defRPr>
            </a:lvl4pPr>
            <a:lvl5pPr marL="2286000" lvl="4" indent="-374650" algn="l" defTabSz="914400" rtl="0" eaLnBrk="1" latinLnBrk="0" hangingPunct="1">
              <a:lnSpc>
                <a:spcPct val="100000"/>
              </a:lnSpc>
              <a:spcBef>
                <a:spcPts val="1200"/>
              </a:spcBef>
              <a:spcAft>
                <a:spcPts val="0"/>
              </a:spcAft>
              <a:buClr>
                <a:srgbClr val="35C0D6"/>
              </a:buClr>
              <a:buSzPts val="2300"/>
              <a:buFont typeface="Poppins Medium"/>
              <a:buAutoNum type="arabicPeriod"/>
              <a:defRPr sz="3100" b="0" i="0" kern="1200" baseline="0">
                <a:solidFill>
                  <a:schemeClr val="tx1"/>
                </a:solidFill>
                <a:latin typeface="Poppins Medium"/>
                <a:ea typeface="Poppins Medium"/>
                <a:cs typeface="Poppins Medium"/>
                <a:sym typeface="Poppins Medium"/>
              </a:defRPr>
            </a:lvl5pPr>
            <a:lvl6pPr marL="2743200" lvl="5" indent="-355600" algn="l" defTabSz="914400" rtl="0" eaLnBrk="1" latinLnBrk="0" hangingPunct="1">
              <a:lnSpc>
                <a:spcPct val="80000"/>
              </a:lnSpc>
              <a:spcBef>
                <a:spcPts val="1200"/>
              </a:spcBef>
              <a:spcAft>
                <a:spcPts val="0"/>
              </a:spcAft>
              <a:buClr>
                <a:srgbClr val="003051"/>
              </a:buClr>
              <a:buSzPts val="2000"/>
              <a:buFont typeface="Arial" panose="020B0604020202020204" pitchFamily="34" charset="0"/>
              <a:buChar char="•"/>
              <a:defRPr sz="1800" kern="1200">
                <a:solidFill>
                  <a:schemeClr val="tx1"/>
                </a:solidFill>
                <a:latin typeface="+mn-lt"/>
                <a:ea typeface="+mn-ea"/>
                <a:cs typeface="+mn-cs"/>
              </a:defRPr>
            </a:lvl6pPr>
            <a:lvl7pPr marL="3200400" lvl="6" indent="-355600" algn="l" defTabSz="914400" rtl="0" eaLnBrk="1" latinLnBrk="0" hangingPunct="1">
              <a:lnSpc>
                <a:spcPct val="80000"/>
              </a:lnSpc>
              <a:spcBef>
                <a:spcPts val="1200"/>
              </a:spcBef>
              <a:spcAft>
                <a:spcPts val="0"/>
              </a:spcAft>
              <a:buClr>
                <a:srgbClr val="003051"/>
              </a:buClr>
              <a:buSzPts val="2000"/>
              <a:buFont typeface="Arial" panose="020B0604020202020204" pitchFamily="34" charset="0"/>
              <a:buChar char="•"/>
              <a:defRPr sz="1800" kern="1200">
                <a:solidFill>
                  <a:schemeClr val="tx1"/>
                </a:solidFill>
                <a:latin typeface="+mn-lt"/>
                <a:ea typeface="+mn-ea"/>
                <a:cs typeface="+mn-cs"/>
              </a:defRPr>
            </a:lvl7pPr>
            <a:lvl8pPr marL="3657600" lvl="7" indent="-355600" algn="l" defTabSz="914400" rtl="0" eaLnBrk="1" latinLnBrk="0" hangingPunct="1">
              <a:lnSpc>
                <a:spcPct val="80000"/>
              </a:lnSpc>
              <a:spcBef>
                <a:spcPts val="1200"/>
              </a:spcBef>
              <a:spcAft>
                <a:spcPts val="0"/>
              </a:spcAft>
              <a:buClr>
                <a:srgbClr val="003051"/>
              </a:buClr>
              <a:buSzPts val="2000"/>
              <a:buFont typeface="Arial" panose="020B0604020202020204" pitchFamily="34" charset="0"/>
              <a:buChar char="•"/>
              <a:defRPr sz="1800" kern="1200">
                <a:solidFill>
                  <a:schemeClr val="tx1"/>
                </a:solidFill>
                <a:latin typeface="+mn-lt"/>
                <a:ea typeface="+mn-ea"/>
                <a:cs typeface="+mn-cs"/>
              </a:defRPr>
            </a:lvl8pPr>
            <a:lvl9pPr marL="4114800" lvl="8" indent="-355600" algn="l" defTabSz="914400" rtl="0" eaLnBrk="1" latinLnBrk="0" hangingPunct="1">
              <a:lnSpc>
                <a:spcPct val="80000"/>
              </a:lnSpc>
              <a:spcBef>
                <a:spcPts val="1200"/>
              </a:spcBef>
              <a:spcAft>
                <a:spcPts val="0"/>
              </a:spcAft>
              <a:buClr>
                <a:srgbClr val="003051"/>
              </a:buClr>
              <a:buSzPts val="2000"/>
              <a:buFont typeface="Arial" panose="020B0604020202020204" pitchFamily="34" charset="0"/>
              <a:buChar char="•"/>
              <a:defRPr sz="1800" kern="1200">
                <a:solidFill>
                  <a:schemeClr val="tx1"/>
                </a:solidFill>
                <a:latin typeface="+mn-lt"/>
                <a:ea typeface="+mn-ea"/>
                <a:cs typeface="+mn-cs"/>
              </a:defRPr>
            </a:lvl9pPr>
          </a:lstStyle>
          <a:p>
            <a:pPr marL="82550" indent="0" fontAlgn="base">
              <a:buNone/>
            </a:pPr>
            <a:r>
              <a:rPr lang="es-ES" sz="2300">
                <a:solidFill>
                  <a:srgbClr val="35C0D6"/>
                </a:solidFill>
              </a:rPr>
              <a:t>Misión​</a:t>
            </a:r>
            <a:br>
              <a:rPr lang="es-ES" sz="2300">
                <a:solidFill>
                  <a:srgbClr val="000000"/>
                </a:solidFill>
              </a:rPr>
            </a:br>
            <a:r>
              <a:rPr lang="es-ES" sz="2000">
                <a:solidFill>
                  <a:srgbClr val="000000"/>
                </a:solidFill>
              </a:rPr>
              <a:t>Apoyar y empoderar a los estudiantes de comunidades afectadas por la pobreza para que prosperen en la escuela, la universidad y su carrera profesional.​</a:t>
            </a:r>
          </a:p>
          <a:p>
            <a:pPr marL="82550" indent="0" fontAlgn="base">
              <a:buNone/>
            </a:pPr>
            <a:r>
              <a:rPr lang="es-ES" sz="2300">
                <a:solidFill>
                  <a:srgbClr val="35C0D6"/>
                </a:solidFill>
              </a:rPr>
              <a:t>Alcance​</a:t>
            </a:r>
            <a:br>
              <a:rPr lang="es-ES" sz="2000">
                <a:solidFill>
                  <a:srgbClr val="000000"/>
                </a:solidFill>
              </a:rPr>
            </a:br>
            <a:r>
              <a:rPr lang="es-ES" sz="2000">
                <a:solidFill>
                  <a:srgbClr val="000000"/>
                </a:solidFill>
              </a:rPr>
              <a:t>Nuestros apoyos programáticos incluyen el aprendizaje temprano, intervenciones desde preescolar hasta secundaria, éxito en la educación superior y una incorporación satisfactoria al mundo laboral. Trabajamos continuamente para ampliar nuestras alianzas y relaciones con el fin de brindar servicios de apoyo sólidos en todos los puntos del continuo educativo.​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982df88c4c_0_3"/>
          <p:cNvSpPr txBox="1">
            <a:spLocks noGrp="1"/>
          </p:cNvSpPr>
          <p:nvPr>
            <p:ph type="title"/>
          </p:nvPr>
        </p:nvSpPr>
        <p:spPr>
          <a:xfrm>
            <a:off x="609600" y="387351"/>
            <a:ext cx="5486400" cy="863700"/>
          </a:xfrm>
          <a:prstGeom prst="rect">
            <a:avLst/>
          </a:prstGeom>
        </p:spPr>
        <p:txBody>
          <a:bodyPr spcFirstLastPara="1" wrap="square" lIns="38100" tIns="38100" rIns="38100" bIns="38100" anchor="t" anchorCtr="0">
            <a:normAutofit fontScale="90000"/>
          </a:bodyPr>
          <a:lstStyle/>
          <a:p>
            <a:pPr marL="0" lvl="0" indent="0" algn="l" rtl="0">
              <a:spcBef>
                <a:spcPts val="0"/>
              </a:spcBef>
              <a:spcAft>
                <a:spcPts val="0"/>
              </a:spcAft>
              <a:buNone/>
            </a:pPr>
            <a:r>
              <a:rPr lang="en-US"/>
              <a:t>Lincoln Street Elementary School</a:t>
            </a:r>
          </a:p>
        </p:txBody>
      </p:sp>
      <p:sp>
        <p:nvSpPr>
          <p:cNvPr id="151" name="Google Shape;151;g3982df88c4c_0_3"/>
          <p:cNvSpPr txBox="1">
            <a:spLocks noGrp="1"/>
          </p:cNvSpPr>
          <p:nvPr>
            <p:ph type="body" idx="2"/>
          </p:nvPr>
        </p:nvSpPr>
        <p:spPr>
          <a:xfrm>
            <a:off x="611500" y="1331384"/>
            <a:ext cx="3608100" cy="416400"/>
          </a:xfrm>
          <a:prstGeom prst="rect">
            <a:avLst/>
          </a:prstGeom>
        </p:spPr>
        <p:txBody>
          <a:bodyPr spcFirstLastPara="1" wrap="square" lIns="38100" tIns="38100" rIns="38100" bIns="38100" anchor="t" anchorCtr="0">
            <a:normAutofit/>
          </a:bodyPr>
          <a:lstStyle/>
          <a:p>
            <a:pPr marL="0" lvl="0" indent="0" algn="l" rtl="0">
              <a:spcBef>
                <a:spcPts val="0"/>
              </a:spcBef>
              <a:spcAft>
                <a:spcPts val="0"/>
              </a:spcAft>
              <a:buNone/>
            </a:pPr>
            <a:r>
              <a:rPr lang="en-US"/>
              <a:t>Hillsboro School District </a:t>
            </a:r>
            <a:endParaRPr/>
          </a:p>
        </p:txBody>
      </p:sp>
      <p:sp>
        <p:nvSpPr>
          <p:cNvPr id="152" name="Google Shape;152;g3982df88c4c_0_3"/>
          <p:cNvSpPr txBox="1">
            <a:spLocks noGrp="1"/>
          </p:cNvSpPr>
          <p:nvPr>
            <p:ph type="sldNum" idx="12"/>
          </p:nvPr>
        </p:nvSpPr>
        <p:spPr>
          <a:xfrm>
            <a:off x="611505" y="6333795"/>
            <a:ext cx="296400" cy="246300"/>
          </a:xfrm>
          <a:prstGeom prst="rect">
            <a:avLst/>
          </a:prstGeom>
        </p:spPr>
        <p:txBody>
          <a:bodyPr spcFirstLastPara="1" wrap="square" lIns="38100" tIns="38100" rIns="38100" bIns="38100" anchor="b" anchorCtr="0">
            <a:spAutoFit/>
          </a:bodyPr>
          <a:lstStyle/>
          <a:p>
            <a:pPr marL="0" lvl="0" indent="0" algn="l" rtl="0">
              <a:spcBef>
                <a:spcPts val="0"/>
              </a:spcBef>
              <a:spcAft>
                <a:spcPts val="0"/>
              </a:spcAft>
              <a:buClr>
                <a:schemeClr val="dk1"/>
              </a:buClr>
              <a:buSzPts val="1100"/>
              <a:buFont typeface="Poppins SemiBold"/>
              <a:buNone/>
            </a:pPr>
            <a:fld id="{00000000-1234-1234-1234-123412341234}" type="slidenum">
              <a:rPr lang="en-US"/>
              <a:t>8</a:t>
            </a:fld>
            <a:endParaRPr/>
          </a:p>
        </p:txBody>
      </p:sp>
      <p:pic>
        <p:nvPicPr>
          <p:cNvPr id="153" name="Google Shape;153;g3982df88c4c_0_3"/>
          <p:cNvPicPr preferRelativeResize="0"/>
          <p:nvPr/>
        </p:nvPicPr>
        <p:blipFill>
          <a:blip r:embed="rId3">
            <a:alphaModFix/>
          </a:blip>
          <a:stretch>
            <a:fillRect/>
          </a:stretch>
        </p:blipFill>
        <p:spPr>
          <a:xfrm>
            <a:off x="609600" y="2300388"/>
            <a:ext cx="4842670" cy="4211018"/>
          </a:xfrm>
          <a:prstGeom prst="rect">
            <a:avLst/>
          </a:prstGeom>
          <a:noFill/>
          <a:ln>
            <a:noFill/>
          </a:ln>
        </p:spPr>
      </p:pic>
      <p:pic>
        <p:nvPicPr>
          <p:cNvPr id="154" name="Google Shape;154;g3982df88c4c_0_3" descr="Frustrated parents and teachers consider leaving Lincoln Street Elementary  - oregonlive.com"/>
          <p:cNvPicPr preferRelativeResize="0">
            <a:picLocks noGrp="1"/>
          </p:cNvPicPr>
          <p:nvPr>
            <p:ph type="pic" idx="2"/>
          </p:nvPr>
        </p:nvPicPr>
        <p:blipFill rotWithShape="1">
          <a:blip r:embed="rId4">
            <a:alphaModFix/>
          </a:blip>
          <a:srcRect l="9694" r="30901"/>
          <a:stretch/>
        </p:blipFill>
        <p:spPr>
          <a:xfrm>
            <a:off x="6345141" y="346594"/>
            <a:ext cx="5486400" cy="6164812"/>
          </a:xfrm>
          <a:prstGeom prst="rect">
            <a:avLst/>
          </a:prstGeom>
          <a:solidFill>
            <a:srgbClr val="FFFFFF"/>
          </a:solidFill>
          <a:ln>
            <a:noFill/>
          </a:ln>
        </p:spPr>
      </p:pic>
      <p:sp>
        <p:nvSpPr>
          <p:cNvPr id="2" name="Google Shape;234;p8">
            <a:extLst>
              <a:ext uri="{FF2B5EF4-FFF2-40B4-BE49-F238E27FC236}">
                <a16:creationId xmlns:a16="http://schemas.microsoft.com/office/drawing/2014/main" id="{837CD1B5-54E0-45F6-D8CF-661F83ADA930}"/>
              </a:ext>
            </a:extLst>
          </p:cNvPr>
          <p:cNvSpPr txBox="1">
            <a:spLocks/>
          </p:cNvSpPr>
          <p:nvPr/>
        </p:nvSpPr>
        <p:spPr>
          <a:xfrm>
            <a:off x="611500" y="1747784"/>
            <a:ext cx="3608100" cy="416400"/>
          </a:xfrm>
          <a:prstGeom prst="rect">
            <a:avLst/>
          </a:prstGeom>
          <a:noFill/>
          <a:ln>
            <a:noFill/>
          </a:ln>
        </p:spPr>
        <p:txBody>
          <a:bodyPr spcFirstLastPara="1" wrap="square" lIns="38100" tIns="38100" rIns="38100" bIns="38100" anchor="t" anchorCtr="0">
            <a:normAutofit fontScale="92500"/>
          </a:bodyPr>
          <a:lstStyle>
            <a:defPPr marR="0" lvl="0" algn="l" rtl="0">
              <a:lnSpc>
                <a:spcPct val="100000"/>
              </a:lnSpc>
              <a:spcBef>
                <a:spcPts val="0"/>
              </a:spcBef>
              <a:spcAft>
                <a:spcPts val="0"/>
              </a:spcAft>
              <a:defRPr/>
            </a:defPPr>
            <a:lvl1pPr marL="457200" marR="0" lvl="0" indent="-228600" algn="l" rtl="0">
              <a:lnSpc>
                <a:spcPct val="100000"/>
              </a:lnSpc>
              <a:spcBef>
                <a:spcPts val="0"/>
              </a:spcBef>
              <a:spcAft>
                <a:spcPts val="0"/>
              </a:spcAft>
              <a:buClr>
                <a:srgbClr val="35C0D6"/>
              </a:buClr>
              <a:buSzPts val="1600"/>
              <a:buFont typeface="Poppins Medium"/>
              <a:buNone/>
              <a:defRPr sz="2200" b="0" i="0" u="none" strike="noStrike" cap="none">
                <a:solidFill>
                  <a:srgbClr val="35C0D6"/>
                </a:solidFill>
                <a:latin typeface="Poppins Medium"/>
                <a:ea typeface="Poppins Medium"/>
                <a:cs typeface="Poppins Medium"/>
                <a:sym typeface="Poppins Medium"/>
              </a:defRPr>
            </a:lvl1pPr>
            <a:lvl2pPr marL="914400" marR="0" lvl="1" indent="-355600" algn="l" rtl="0">
              <a:lnSpc>
                <a:spcPct val="80000"/>
              </a:lnSpc>
              <a:spcBef>
                <a:spcPts val="1200"/>
              </a:spcBef>
              <a:spcAft>
                <a:spcPts val="0"/>
              </a:spcAft>
              <a:buClr>
                <a:srgbClr val="003051"/>
              </a:buClr>
              <a:buSzPts val="2000"/>
              <a:buFont typeface="Inter"/>
              <a:buChar char="•"/>
              <a:defRPr sz="2400" b="0" i="0" u="none" strike="noStrike" cap="none">
                <a:solidFill>
                  <a:schemeClr val="dk1"/>
                </a:solidFill>
                <a:latin typeface="Inter"/>
                <a:ea typeface="Inter"/>
                <a:cs typeface="Inter"/>
                <a:sym typeface="Inter"/>
              </a:defRPr>
            </a:lvl2pPr>
            <a:lvl3pPr marL="1371600" marR="0" lvl="2" indent="-355600" algn="l" rtl="0">
              <a:lnSpc>
                <a:spcPct val="80000"/>
              </a:lnSpc>
              <a:spcBef>
                <a:spcPts val="1200"/>
              </a:spcBef>
              <a:spcAft>
                <a:spcPts val="0"/>
              </a:spcAft>
              <a:buClr>
                <a:srgbClr val="003051"/>
              </a:buClr>
              <a:buSzPts val="2000"/>
              <a:buFont typeface="Arial"/>
              <a:buChar char="•"/>
              <a:defRPr sz="2400" b="0" i="0" u="none" strike="noStrike" cap="none">
                <a:solidFill>
                  <a:schemeClr val="dk1"/>
                </a:solidFill>
                <a:latin typeface="Inter"/>
                <a:ea typeface="Inter"/>
                <a:cs typeface="Inter"/>
                <a:sym typeface="Inter"/>
              </a:defRPr>
            </a:lvl3pPr>
            <a:lvl4pPr marL="1828800" marR="0" lvl="3" indent="-355600" algn="l" rtl="0">
              <a:lnSpc>
                <a:spcPct val="80000"/>
              </a:lnSpc>
              <a:spcBef>
                <a:spcPts val="1200"/>
              </a:spcBef>
              <a:spcAft>
                <a:spcPts val="0"/>
              </a:spcAft>
              <a:buClr>
                <a:srgbClr val="003051"/>
              </a:buClr>
              <a:buSzPts val="2000"/>
              <a:buFont typeface="Arial"/>
              <a:buChar char="•"/>
              <a:defRPr sz="2400" b="0" i="0" u="none" strike="noStrike" cap="none">
                <a:solidFill>
                  <a:schemeClr val="dk1"/>
                </a:solidFill>
                <a:latin typeface="Inter"/>
                <a:ea typeface="Inter"/>
                <a:cs typeface="Inter"/>
                <a:sym typeface="Inter"/>
              </a:defRPr>
            </a:lvl4pPr>
            <a:lvl5pPr marL="2286000" marR="0" lvl="4" indent="-355600" algn="l" rtl="0">
              <a:lnSpc>
                <a:spcPct val="80000"/>
              </a:lnSpc>
              <a:spcBef>
                <a:spcPts val="1200"/>
              </a:spcBef>
              <a:spcAft>
                <a:spcPts val="0"/>
              </a:spcAft>
              <a:buClr>
                <a:srgbClr val="003051"/>
              </a:buClr>
              <a:buSzPts val="2000"/>
              <a:buFont typeface="Arial"/>
              <a:buChar char="•"/>
              <a:defRPr sz="2400" b="0" i="0" u="none" strike="noStrike" cap="none">
                <a:solidFill>
                  <a:schemeClr val="dk1"/>
                </a:solidFill>
                <a:latin typeface="Inter"/>
                <a:ea typeface="Inter"/>
                <a:cs typeface="Inter"/>
                <a:sym typeface="Inter"/>
              </a:defRPr>
            </a:lvl5pPr>
            <a:lvl6pPr marL="2743200" marR="0" lvl="5" indent="-355600" algn="l" rtl="0">
              <a:lnSpc>
                <a:spcPct val="80000"/>
              </a:lnSpc>
              <a:spcBef>
                <a:spcPts val="1200"/>
              </a:spcBef>
              <a:spcAft>
                <a:spcPts val="0"/>
              </a:spcAft>
              <a:buClr>
                <a:srgbClr val="003051"/>
              </a:buClr>
              <a:buSzPts val="2000"/>
              <a:buFont typeface="Arial"/>
              <a:buChar char="•"/>
              <a:defRPr sz="1800" b="0" i="0" u="none" strike="noStrike" cap="none">
                <a:solidFill>
                  <a:schemeClr val="dk1"/>
                </a:solidFill>
                <a:latin typeface="Calibri"/>
                <a:ea typeface="Calibri"/>
                <a:cs typeface="Calibri"/>
                <a:sym typeface="Calibri"/>
              </a:defRPr>
            </a:lvl6pPr>
            <a:lvl7pPr marL="3200400" marR="0" lvl="6" indent="-355600" algn="l" rtl="0">
              <a:lnSpc>
                <a:spcPct val="80000"/>
              </a:lnSpc>
              <a:spcBef>
                <a:spcPts val="1200"/>
              </a:spcBef>
              <a:spcAft>
                <a:spcPts val="0"/>
              </a:spcAft>
              <a:buClr>
                <a:srgbClr val="003051"/>
              </a:buClr>
              <a:buSzPts val="2000"/>
              <a:buFont typeface="Arial"/>
              <a:buChar char="•"/>
              <a:defRPr sz="1800" b="0" i="0" u="none" strike="noStrike" cap="none">
                <a:solidFill>
                  <a:schemeClr val="dk1"/>
                </a:solidFill>
                <a:latin typeface="Calibri"/>
                <a:ea typeface="Calibri"/>
                <a:cs typeface="Calibri"/>
                <a:sym typeface="Calibri"/>
              </a:defRPr>
            </a:lvl7pPr>
            <a:lvl8pPr marL="3657600" marR="0" lvl="7" indent="-355600" algn="l" rtl="0">
              <a:lnSpc>
                <a:spcPct val="80000"/>
              </a:lnSpc>
              <a:spcBef>
                <a:spcPts val="1200"/>
              </a:spcBef>
              <a:spcAft>
                <a:spcPts val="0"/>
              </a:spcAft>
              <a:buClr>
                <a:srgbClr val="003051"/>
              </a:buClr>
              <a:buSzPts val="2000"/>
              <a:buFont typeface="Arial"/>
              <a:buChar char="•"/>
              <a:defRPr sz="1800" b="0" i="0" u="none" strike="noStrike" cap="none">
                <a:solidFill>
                  <a:schemeClr val="dk1"/>
                </a:solidFill>
                <a:latin typeface="Calibri"/>
                <a:ea typeface="Calibri"/>
                <a:cs typeface="Calibri"/>
                <a:sym typeface="Calibri"/>
              </a:defRPr>
            </a:lvl8pPr>
            <a:lvl9pPr marL="4114800" marR="0" lvl="8" indent="-355600" algn="l" rtl="0">
              <a:lnSpc>
                <a:spcPct val="80000"/>
              </a:lnSpc>
              <a:spcBef>
                <a:spcPts val="1200"/>
              </a:spcBef>
              <a:spcAft>
                <a:spcPts val="0"/>
              </a:spcAft>
              <a:buClr>
                <a:srgbClr val="003051"/>
              </a:buClr>
              <a:buSzPts val="2000"/>
              <a:buFont typeface="Arial"/>
              <a:buChar char="•"/>
              <a:defRPr sz="1800" b="0" i="0" u="none" strike="noStrike" cap="none">
                <a:solidFill>
                  <a:schemeClr val="dk1"/>
                </a:solidFill>
                <a:latin typeface="Calibri"/>
                <a:ea typeface="Calibri"/>
                <a:cs typeface="Calibri"/>
                <a:sym typeface="Calibri"/>
              </a:defRPr>
            </a:lvl9pPr>
          </a:lstStyle>
          <a:p>
            <a:pPr marL="0" indent="0"/>
            <a:r>
              <a:rPr lang="en-US">
                <a:solidFill>
                  <a:schemeClr val="tx1">
                    <a:lumMod val="50000"/>
                  </a:schemeClr>
                </a:solidFill>
              </a:rPr>
              <a:t>Distrito Escolar de Hillsboro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39bef57d168_2_119"/>
          <p:cNvSpPr txBox="1">
            <a:spLocks noGrp="1"/>
          </p:cNvSpPr>
          <p:nvPr>
            <p:ph type="title"/>
          </p:nvPr>
        </p:nvSpPr>
        <p:spPr>
          <a:xfrm>
            <a:off x="578688" y="436468"/>
            <a:ext cx="11286900" cy="1226888"/>
          </a:xfrm>
          <a:prstGeom prst="rect">
            <a:avLst/>
          </a:prstGeom>
          <a:noFill/>
          <a:ln>
            <a:noFill/>
          </a:ln>
        </p:spPr>
        <p:txBody>
          <a:bodyPr spcFirstLastPara="1" wrap="square" lIns="25400" tIns="25400" rIns="25400" bIns="25400" anchor="ctr" anchorCtr="0">
            <a:normAutofit/>
          </a:bodyPr>
          <a:lstStyle/>
          <a:p>
            <a:pPr lvl="0"/>
            <a:r>
              <a:rPr lang="en-US" sz="4400"/>
              <a:t>Our Approach </a:t>
            </a:r>
            <a:r>
              <a:rPr lang="en-US" sz="4400">
                <a:solidFill>
                  <a:srgbClr val="000000"/>
                </a:solidFill>
              </a:rPr>
              <a:t>/ </a:t>
            </a:r>
            <a:r>
              <a:rPr lang="es-ES_tradnl" sz="4400">
                <a:solidFill>
                  <a:srgbClr val="000000"/>
                </a:solidFill>
              </a:rPr>
              <a:t>Nuestro Enfoque</a:t>
            </a:r>
            <a:endParaRPr sz="4400">
              <a:solidFill>
                <a:srgbClr val="000000"/>
              </a:solidFill>
            </a:endParaRPr>
          </a:p>
        </p:txBody>
      </p:sp>
      <p:sp>
        <p:nvSpPr>
          <p:cNvPr id="160" name="Google Shape;160;g39bef57d168_2_119"/>
          <p:cNvSpPr txBox="1"/>
          <p:nvPr/>
        </p:nvSpPr>
        <p:spPr>
          <a:xfrm>
            <a:off x="723900" y="2499594"/>
            <a:ext cx="5006509" cy="3477835"/>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None/>
            </a:pPr>
            <a:r>
              <a:rPr lang="en-US" sz="2000">
                <a:solidFill>
                  <a:schemeClr val="dk1"/>
                </a:solidFill>
                <a:latin typeface="Poppins Medium" panose="00000600000000000000" pitchFamily="2" charset="0"/>
                <a:ea typeface="Poppins"/>
                <a:cs typeface="Poppins Medium" panose="00000600000000000000" pitchFamily="2" charset="0"/>
                <a:sym typeface="Poppins"/>
              </a:rPr>
              <a:t>We provide support to students, families, teachers, and stakeholders at the elementary school level. This includes coordinating partners to serve in alignment with their expertise, convening parent stakeholders to listen to and learn from them, facilitating a culture of college and career, and some direct service programming when needs can’t be met directly by partners.</a:t>
            </a:r>
            <a:endParaRPr sz="2000">
              <a:solidFill>
                <a:schemeClr val="dk1"/>
              </a:solidFill>
              <a:latin typeface="Poppins Medium" panose="00000600000000000000" pitchFamily="2" charset="0"/>
              <a:ea typeface="Poppins"/>
              <a:cs typeface="Poppins Medium" panose="00000600000000000000" pitchFamily="2" charset="0"/>
              <a:sym typeface="Poppins"/>
            </a:endParaRPr>
          </a:p>
        </p:txBody>
      </p:sp>
      <p:sp>
        <p:nvSpPr>
          <p:cNvPr id="161" name="Google Shape;161;g39bef57d168_2_119"/>
          <p:cNvSpPr txBox="1"/>
          <p:nvPr/>
        </p:nvSpPr>
        <p:spPr>
          <a:xfrm>
            <a:off x="292936" y="1612525"/>
            <a:ext cx="5511354" cy="830956"/>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None/>
            </a:pPr>
            <a:r>
              <a:rPr lang="en-US" sz="2400" b="1">
                <a:solidFill>
                  <a:schemeClr val="dk1"/>
                </a:solidFill>
                <a:latin typeface="Poppins"/>
                <a:ea typeface="Poppins"/>
                <a:cs typeface="Poppins"/>
                <a:sym typeface="Poppins"/>
              </a:rPr>
              <a:t>Whole School Model at Lincoln Street Elementary</a:t>
            </a:r>
            <a:endParaRPr sz="2400" b="1">
              <a:solidFill>
                <a:schemeClr val="dk1"/>
              </a:solidFill>
              <a:latin typeface="Poppins"/>
              <a:ea typeface="Poppins"/>
              <a:cs typeface="Poppins"/>
              <a:sym typeface="Poppins"/>
            </a:endParaRPr>
          </a:p>
        </p:txBody>
      </p:sp>
      <p:sp>
        <p:nvSpPr>
          <p:cNvPr id="2" name="Google Shape;150;g39bef57d168_2_119">
            <a:extLst>
              <a:ext uri="{FF2B5EF4-FFF2-40B4-BE49-F238E27FC236}">
                <a16:creationId xmlns:a16="http://schemas.microsoft.com/office/drawing/2014/main" id="{A8050467-2AD5-CDE5-B8A0-F634B7AE534E}"/>
              </a:ext>
            </a:extLst>
          </p:cNvPr>
          <p:cNvSpPr txBox="1"/>
          <p:nvPr/>
        </p:nvSpPr>
        <p:spPr>
          <a:xfrm>
            <a:off x="6096000" y="2499594"/>
            <a:ext cx="5350488" cy="4093388"/>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None/>
            </a:pPr>
            <a:r>
              <a:rPr lang="es-ES_tradnl" sz="2000" noProof="0">
                <a:solidFill>
                  <a:srgbClr val="000000"/>
                </a:solidFill>
                <a:latin typeface="Poppins Medium" panose="00000600000000000000" pitchFamily="2" charset="0"/>
                <a:ea typeface="Poppins"/>
                <a:cs typeface="Poppins Medium" panose="00000600000000000000" pitchFamily="2" charset="0"/>
                <a:sym typeface="Poppins"/>
              </a:rPr>
              <a:t>Brindamos apoyo a los estudiantes, las familias, los maestros y las partes interesadas en el nivel de primaria. Esto incluye coordinar a los asociados para que brinden sus servicios de acuerdo con su experiencia, convocar a los padres interesados para escucharlos y aprender de ustedes, facilitar una cultura universitaria y profesional, y algunos programas de servicios directos cuando las necesidades no pueden ser cubiertas directamente por los asociados.</a:t>
            </a:r>
          </a:p>
        </p:txBody>
      </p:sp>
      <p:sp>
        <p:nvSpPr>
          <p:cNvPr id="3" name="Google Shape;151;g39bef57d168_2_119">
            <a:extLst>
              <a:ext uri="{FF2B5EF4-FFF2-40B4-BE49-F238E27FC236}">
                <a16:creationId xmlns:a16="http://schemas.microsoft.com/office/drawing/2014/main" id="{808A88F6-439A-7988-A15D-CF5A87F72D82}"/>
              </a:ext>
            </a:extLst>
          </p:cNvPr>
          <p:cNvSpPr txBox="1"/>
          <p:nvPr/>
        </p:nvSpPr>
        <p:spPr>
          <a:xfrm>
            <a:off x="5774198" y="1612525"/>
            <a:ext cx="6351380" cy="830956"/>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None/>
            </a:pPr>
            <a:r>
              <a:rPr lang="es-ES_tradnl" sz="2400" b="1" noProof="0">
                <a:solidFill>
                  <a:srgbClr val="000000"/>
                </a:solidFill>
                <a:latin typeface="Poppins"/>
                <a:ea typeface="Poppins"/>
                <a:cs typeface="Poppins"/>
                <a:sym typeface="Poppins"/>
              </a:rPr>
              <a:t>Modelo escolar integral en las escuelas primarias Lincoln Street y Alder</a:t>
            </a:r>
          </a:p>
        </p:txBody>
      </p:sp>
    </p:spTree>
  </p:cSld>
  <p:clrMapOvr>
    <a:masterClrMapping/>
  </p:clrMapOvr>
</p:sld>
</file>

<file path=ppt/theme/theme1.xml><?xml version="1.0" encoding="utf-8"?>
<a:theme xmlns:a="http://schemas.openxmlformats.org/drawingml/2006/main" name="Office Theme">
  <a:themeElements>
    <a:clrScheme name="Port of Portland">
      <a:dk1>
        <a:srgbClr val="202E61"/>
      </a:dk1>
      <a:lt1>
        <a:srgbClr val="FEFFFF"/>
      </a:lt1>
      <a:dk2>
        <a:srgbClr val="7E2A28"/>
      </a:dk2>
      <a:lt2>
        <a:srgbClr val="F3E4EB"/>
      </a:lt2>
      <a:accent1>
        <a:srgbClr val="006AA8"/>
      </a:accent1>
      <a:accent2>
        <a:srgbClr val="02828C"/>
      </a:accent2>
      <a:accent3>
        <a:srgbClr val="0F8843"/>
      </a:accent3>
      <a:accent4>
        <a:srgbClr val="D91D3D"/>
      </a:accent4>
      <a:accent5>
        <a:srgbClr val="4AC5F6"/>
      </a:accent5>
      <a:accent6>
        <a:srgbClr val="3DB1C7"/>
      </a:accent6>
      <a:hlink>
        <a:srgbClr val="006AA8"/>
      </a:hlink>
      <a:folHlink>
        <a:srgbClr val="7E2A2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P_Powerpoint_Sprint2" id="{AD5F86E8-ECA0-7C44-A761-A02B99A7E677}" vid="{F0CFB290-C2CA-9E48-B0E9-DAD234467CF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767649CA01AC499659B3391A7E7569" ma:contentTypeVersion="13" ma:contentTypeDescription="Create a new document." ma:contentTypeScope="" ma:versionID="9689f72132d2b9ca7fdf2a013268a986">
  <xsd:schema xmlns:xsd="http://www.w3.org/2001/XMLSchema" xmlns:xs="http://www.w3.org/2001/XMLSchema" xmlns:p="http://schemas.microsoft.com/office/2006/metadata/properties" xmlns:ns2="5afe714c-b6ae-48a9-a0a5-3252173eaffc" xmlns:ns3="ec5bf793-db02-4d29-ae2c-ad39fb53e27f" targetNamespace="http://schemas.microsoft.com/office/2006/metadata/properties" ma:root="true" ma:fieldsID="2d11cacf66d9c5d3d4c446a0ec874a39" ns2:_="" ns3:_="">
    <xsd:import namespace="5afe714c-b6ae-48a9-a0a5-3252173eaffc"/>
    <xsd:import namespace="ec5bf793-db02-4d29-ae2c-ad39fb53e27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fe714c-b6ae-48a9-a0a5-3252173eaf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72c7ca-ea81-47ae-be8c-e0fe2991833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5bf793-db02-4d29-ae2c-ad39fb53e27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b4dcdf4-63c2-47a0-b52e-cf1b7f4eb46a}" ma:internalName="TaxCatchAll" ma:showField="CatchAllData" ma:web="ec5bf793-db02-4d29-ae2c-ad39fb53e2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fe714c-b6ae-48a9-a0a5-3252173eaffc">
      <Terms xmlns="http://schemas.microsoft.com/office/infopath/2007/PartnerControls"/>
    </lcf76f155ced4ddcb4097134ff3c332f>
    <TaxCatchAll xmlns="ec5bf793-db02-4d29-ae2c-ad39fb53e27f" xsi:nil="true"/>
  </documentManagement>
</p:properties>
</file>

<file path=customXml/itemProps1.xml><?xml version="1.0" encoding="utf-8"?>
<ds:datastoreItem xmlns:ds="http://schemas.openxmlformats.org/officeDocument/2006/customXml" ds:itemID="{6A0AD16E-515D-4F92-AFEE-4F65348104C7}">
  <ds:schemaRefs>
    <ds:schemaRef ds:uri="http://schemas.microsoft.com/sharepoint/v3/contenttype/forms"/>
  </ds:schemaRefs>
</ds:datastoreItem>
</file>

<file path=customXml/itemProps2.xml><?xml version="1.0" encoding="utf-8"?>
<ds:datastoreItem xmlns:ds="http://schemas.openxmlformats.org/officeDocument/2006/customXml" ds:itemID="{27F7BE14-5E6C-4876-9D31-378F086E6D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fe714c-b6ae-48a9-a0a5-3252173eaffc"/>
    <ds:schemaRef ds:uri="ec5bf793-db02-4d29-ae2c-ad39fb53e2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CECE39-38D5-4EEA-B6EB-0C18CED2C7A1}">
  <ds:schemaRefs>
    <ds:schemaRef ds:uri="5afe714c-b6ae-48a9-a0a5-3252173eaffc"/>
    <ds:schemaRef ds:uri="ec5bf793-db02-4d29-ae2c-ad39fb53e2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6153</Words>
  <Application>Microsoft Office PowerPoint</Application>
  <PresentationFormat>Widescreen</PresentationFormat>
  <Paragraphs>588</Paragraphs>
  <Slides>36</Slides>
  <Notes>36</Notes>
  <HiddenSlides>5</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1_Office Theme</vt:lpstr>
      <vt:lpstr>Hillsboro Airport Fall Community Forum  </vt:lpstr>
      <vt:lpstr>PowerPoint Presentation</vt:lpstr>
      <vt:lpstr>PowerPoint Presentation</vt:lpstr>
      <vt:lpstr>PowerPoint Presentation</vt:lpstr>
      <vt:lpstr>Community Sponsor Spotlights / Enfoque en los Asociados Comunitarios</vt:lpstr>
      <vt:lpstr>PowerPoint Presentation</vt:lpstr>
      <vt:lpstr>GT Review / Repaso de Mayor Que (GT)</vt:lpstr>
      <vt:lpstr>Lincoln Street Elementary School</vt:lpstr>
      <vt:lpstr>Our Approach / Nuestro Enfoque</vt:lpstr>
      <vt:lpstr>PowerPoint Presentation</vt:lpstr>
      <vt:lpstr>Avenida Diez </vt:lpstr>
      <vt:lpstr>PowerPoint Presentation</vt:lpstr>
      <vt:lpstr>PowerPoint Presentation</vt:lpstr>
      <vt:lpstr>Hillsboro Airport Update / Actualización sobre el Aeropuerto de Hillsboro</vt:lpstr>
      <vt:lpstr>PowerPoint Presentation</vt:lpstr>
      <vt:lpstr>Our property footprint / Nuestra Presencia Inmobiliaria</vt:lpstr>
      <vt:lpstr>Hillsboro Airport / Aeropuerto de Hillsboro (HIO)</vt:lpstr>
      <vt:lpstr>Hillsboro is unique among General Aviation airports / Hillsboro es único entre los aeropuertos de aviación general</vt:lpstr>
      <vt:lpstr>Business Report / Informe Comercial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 Preguntas y Respuestas</vt:lpstr>
      <vt:lpstr>PowerPoint Presentation</vt:lpstr>
      <vt:lpstr>HIO Fall Forum Dress Rehearsal</vt:lpstr>
      <vt:lpstr>Hidden Creek Community Center</vt:lpstr>
      <vt:lpstr>Hidden Creek Community Center</vt:lpstr>
      <vt:lpstr>Hidden Creek Community Center</vt:lpstr>
      <vt:lpstr>Fall Forum Outreach Update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Leaders Meeting</dc:title>
  <dc:creator>Liz Neilson</dc:creator>
  <cp:lastModifiedBy>Reyes, June</cp:lastModifiedBy>
  <cp:revision>2</cp:revision>
  <cp:lastPrinted>2025-11-04T19:32:27Z</cp:lastPrinted>
  <dcterms:created xsi:type="dcterms:W3CDTF">2023-06-19T19:09:56Z</dcterms:created>
  <dcterms:modified xsi:type="dcterms:W3CDTF">2026-07-16T21:54:29Z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0x0101009E767649CA01AC499659B3391A7E7569</vt:lpwstr>
  </property>
</Properties>
</file>